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 id="2147483855" r:id="rId2"/>
  </p:sldMasterIdLst>
  <p:notesMasterIdLst>
    <p:notesMasterId r:id="rId26"/>
  </p:notesMasterIdLst>
  <p:sldIdLst>
    <p:sldId id="611" r:id="rId3"/>
    <p:sldId id="615" r:id="rId4"/>
    <p:sldId id="634" r:id="rId5"/>
    <p:sldId id="635" r:id="rId6"/>
    <p:sldId id="636" r:id="rId7"/>
    <p:sldId id="637" r:id="rId8"/>
    <p:sldId id="616" r:id="rId9"/>
    <p:sldId id="751" r:id="rId10"/>
    <p:sldId id="752" r:id="rId11"/>
    <p:sldId id="753" r:id="rId12"/>
    <p:sldId id="754" r:id="rId13"/>
    <p:sldId id="633" r:id="rId14"/>
    <p:sldId id="755" r:id="rId15"/>
    <p:sldId id="617" r:id="rId16"/>
    <p:sldId id="756" r:id="rId17"/>
    <p:sldId id="757" r:id="rId18"/>
    <p:sldId id="758" r:id="rId19"/>
    <p:sldId id="759" r:id="rId20"/>
    <p:sldId id="760" r:id="rId21"/>
    <p:sldId id="612" r:id="rId22"/>
    <p:sldId id="629" r:id="rId23"/>
    <p:sldId id="761" r:id="rId24"/>
    <p:sldId id="608" r:id="rId25"/>
  </p:sldIdLst>
  <p:sldSz cx="9144000" cy="5143500" type="screen16x9"/>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rebuchet MS"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itchFamily="34" charset="0"/>
        <a:ea typeface="+mn-ea"/>
        <a:cs typeface="+mn-cs"/>
      </a:defRPr>
    </a:lvl5pPr>
    <a:lvl6pPr marL="2286000" algn="l" defTabSz="914400" rtl="0" eaLnBrk="1" latinLnBrk="0" hangingPunct="1">
      <a:defRPr kern="1200">
        <a:solidFill>
          <a:schemeClr val="tx1"/>
        </a:solidFill>
        <a:latin typeface="Trebuchet MS" pitchFamily="34" charset="0"/>
        <a:ea typeface="+mn-ea"/>
        <a:cs typeface="+mn-cs"/>
      </a:defRPr>
    </a:lvl6pPr>
    <a:lvl7pPr marL="2743200" algn="l" defTabSz="914400" rtl="0" eaLnBrk="1" latinLnBrk="0" hangingPunct="1">
      <a:defRPr kern="1200">
        <a:solidFill>
          <a:schemeClr val="tx1"/>
        </a:solidFill>
        <a:latin typeface="Trebuchet MS" pitchFamily="34" charset="0"/>
        <a:ea typeface="+mn-ea"/>
        <a:cs typeface="+mn-cs"/>
      </a:defRPr>
    </a:lvl7pPr>
    <a:lvl8pPr marL="3200400" algn="l" defTabSz="914400" rtl="0" eaLnBrk="1" latinLnBrk="0" hangingPunct="1">
      <a:defRPr kern="1200">
        <a:solidFill>
          <a:schemeClr val="tx1"/>
        </a:solidFill>
        <a:latin typeface="Trebuchet MS" pitchFamily="34" charset="0"/>
        <a:ea typeface="+mn-ea"/>
        <a:cs typeface="+mn-cs"/>
      </a:defRPr>
    </a:lvl8pPr>
    <a:lvl9pPr marL="3657600" algn="l" defTabSz="914400" rtl="0" eaLnBrk="1" latinLnBrk="0" hangingPunct="1">
      <a:defRPr kern="1200">
        <a:solidFill>
          <a:schemeClr val="tx1"/>
        </a:solidFill>
        <a:latin typeface="Trebuchet MS" pitchFamily="34"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Средний стиль 4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121" d="100"/>
          <a:sy n="121" d="100"/>
        </p:scale>
        <p:origin x="108" y="5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63EFED90-F70B-456D-9CD1-D73C13B3A2FA}" type="datetimeFigureOut">
              <a:rPr lang="ru-RU"/>
              <a:pPr>
                <a:defRPr/>
              </a:pPr>
              <a:t>16.06.2026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defRPr>
            </a:lvl1pPr>
          </a:lstStyle>
          <a:p>
            <a:pPr>
              <a:defRPr/>
            </a:pPr>
            <a:fld id="{F922FF06-EE08-4F3A-9AE5-54DA3461CB49}" type="slidenum">
              <a:rPr lang="ru-RU" altLang="ru-RU"/>
              <a:pPr>
                <a:defRPr/>
              </a:pPr>
              <a:t>‹#›</a:t>
            </a:fld>
            <a:endParaRPr lang="ru-RU" altLang="ru-RU"/>
          </a:p>
        </p:txBody>
      </p:sp>
    </p:spTree>
    <p:extLst>
      <p:ext uri="{BB962C8B-B14F-4D97-AF65-F5344CB8AC3E}">
        <p14:creationId xmlns:p14="http://schemas.microsoft.com/office/powerpoint/2010/main" val="37613879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DBE8B5-943F-4334-B845-6C4A6258CAE1}" type="slidenum">
              <a:rPr lang="ru-RU" smtClean="0">
                <a:solidFill>
                  <a:prstClr val="black"/>
                </a:solidFill>
              </a:rPr>
              <a:pPr/>
              <a:t>23</a:t>
            </a:fld>
            <a:endParaRPr lang="ru-RU">
              <a:solidFill>
                <a:prstClr val="black"/>
              </a:solidFill>
            </a:endParaRPr>
          </a:p>
        </p:txBody>
      </p:sp>
    </p:spTree>
    <p:extLst>
      <p:ext uri="{BB962C8B-B14F-4D97-AF65-F5344CB8AC3E}">
        <p14:creationId xmlns:p14="http://schemas.microsoft.com/office/powerpoint/2010/main" val="3073397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0" y="-6350"/>
            <a:ext cx="9144000" cy="5149850"/>
            <a:chOff x="0" y="-8467"/>
            <a:chExt cx="12192000" cy="6866467"/>
          </a:xfrm>
        </p:grpSpPr>
        <p:cxnSp>
          <p:nvCxnSpPr>
            <p:cNvPr id="5" name="Straight Connector 31"/>
            <p:cNvCxnSpPr/>
            <p:nvPr/>
          </p:nvCxnSpPr>
          <p:spPr>
            <a:xfrm>
              <a:off x="9370484"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p:cNvCxnSpPr/>
            <p:nvPr/>
          </p:nvCxnSpPr>
          <p:spPr>
            <a:xfrm flipH="1">
              <a:off x="7425267" y="3680884"/>
              <a:ext cx="4764617" cy="317711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7784"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3317" y="-8467"/>
              <a:ext cx="2588683"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538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717" y="-8467"/>
              <a:ext cx="1289049"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8933" y="-8467"/>
              <a:ext cx="1248833"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30"/>
            <p:cNvSpPr/>
            <p:nvPr/>
          </p:nvSpPr>
          <p:spPr>
            <a:xfrm>
              <a:off x="10371667" y="3589867"/>
              <a:ext cx="1818217"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8"/>
            <p:cNvSpPr/>
            <p:nvPr/>
          </p:nvSpPr>
          <p:spPr>
            <a:xfrm rot="10800000">
              <a:off x="0" y="0"/>
              <a:ext cx="842433" cy="5666318"/>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300" y="3038125"/>
            <a:ext cx="5825202" cy="822674"/>
          </a:xfrm>
        </p:spPr>
        <p:txBody>
          <a:bodyPr/>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ru-RU"/>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fld id="{591BD5B5-8403-4BAE-96CD-95EF773826D9}" type="datetimeFigureOut">
              <a:rPr lang="ru-RU"/>
              <a:pPr>
                <a:defRPr/>
              </a:pPr>
              <a:t>16.06.2026</a:t>
            </a:fld>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a:lvl1pPr>
          </a:lstStyle>
          <a:p>
            <a:pPr>
              <a:defRPr/>
            </a:pPr>
            <a:fld id="{F8FABC78-8968-4D6F-A348-BBB12F18DD4B}" type="slidenum">
              <a:rPr lang="ru-RU" altLang="ru-RU"/>
              <a:pPr>
                <a:defRPr/>
              </a:pPr>
              <a:t>‹#›</a:t>
            </a:fld>
            <a:endParaRPr lang="ru-RU" altLang="ru-RU"/>
          </a:p>
        </p:txBody>
      </p:sp>
    </p:spTree>
    <p:extLst>
      <p:ext uri="{BB962C8B-B14F-4D97-AF65-F5344CB8AC3E}">
        <p14:creationId xmlns:p14="http://schemas.microsoft.com/office/powerpoint/2010/main" val="932820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FF658568-BE4A-43F5-89BD-2E300B387CA5}" type="datetimeFigureOut">
              <a:rPr lang="ru-RU"/>
              <a:pPr>
                <a:defRPr/>
              </a:pPr>
              <a:t>16.06.2026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AA627B9-566A-42F4-96D3-48C96FABF559}" type="slidenum">
              <a:rPr lang="ru-RU" altLang="ru-RU"/>
              <a:pPr>
                <a:defRPr/>
              </a:pPr>
              <a:t>‹#›</a:t>
            </a:fld>
            <a:endParaRPr lang="ru-RU" altLang="ru-RU"/>
          </a:p>
        </p:txBody>
      </p:sp>
    </p:spTree>
    <p:extLst>
      <p:ext uri="{BB962C8B-B14F-4D97-AF65-F5344CB8AC3E}">
        <p14:creationId xmlns:p14="http://schemas.microsoft.com/office/powerpoint/2010/main" val="957476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3395586"/>
            <a:ext cx="6447501" cy="645300"/>
          </a:xfrm>
        </p:spPr>
        <p:txBody>
          <a:bodyPr/>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B5DD5E14-4833-469A-986B-F830310547C6}" type="datetimeFigureOut">
              <a:rPr lang="ru-RU"/>
              <a:pPr>
                <a:defRPr/>
              </a:pPr>
              <a:t>16.06.2026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6ECC88FD-0989-4C00-866E-03A92E94A760}" type="slidenum">
              <a:rPr lang="ru-RU" altLang="ru-RU"/>
              <a:pPr>
                <a:defRPr/>
              </a:pPr>
              <a:t>‹#›</a:t>
            </a:fld>
            <a:endParaRPr lang="ru-RU" altLang="ru-RU"/>
          </a:p>
        </p:txBody>
      </p:sp>
    </p:spTree>
    <p:extLst>
      <p:ext uri="{BB962C8B-B14F-4D97-AF65-F5344CB8AC3E}">
        <p14:creationId xmlns:p14="http://schemas.microsoft.com/office/powerpoint/2010/main" val="1361762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E9C7D64D-D998-4A63-B30C-E867CF19BFEA}" type="datetimeFigureOut">
              <a:rPr lang="ru-RU"/>
              <a:pPr>
                <a:defRPr/>
              </a:pPr>
              <a:t>16.06.2026</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F00948C0-2C10-4FBF-B173-9B5DEB1689BA}" type="slidenum">
              <a:rPr lang="ru-RU" altLang="ru-RU"/>
              <a:pPr>
                <a:defRPr/>
              </a:pPr>
              <a:t>‹#›</a:t>
            </a:fld>
            <a:endParaRPr lang="ru-RU" altLang="ru-RU"/>
          </a:p>
        </p:txBody>
      </p:sp>
    </p:spTree>
    <p:extLst>
      <p:ext uri="{BB962C8B-B14F-4D97-AF65-F5344CB8AC3E}">
        <p14:creationId xmlns:p14="http://schemas.microsoft.com/office/powerpoint/2010/main" val="428191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506809" y="2052934"/>
            <a:ext cx="3139217" cy="24780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3816288" y="2052934"/>
            <a:ext cx="3139213" cy="24780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64746436-D4FB-4D40-9D59-42E37E493E03}" type="datetimeFigureOut">
              <a:rPr lang="ru-RU"/>
              <a:pPr>
                <a:defRPr/>
              </a:pPr>
              <a:t>16.06.2026</a:t>
            </a:fld>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478045B9-0260-420D-AAE9-B6EE8DB2C7D3}" type="slidenum">
              <a:rPr lang="ru-RU" altLang="ru-RU"/>
              <a:pPr>
                <a:defRPr/>
              </a:pPr>
              <a:t>‹#›</a:t>
            </a:fld>
            <a:endParaRPr lang="ru-RU" altLang="ru-RU"/>
          </a:p>
        </p:txBody>
      </p:sp>
    </p:spTree>
    <p:extLst>
      <p:ext uri="{BB962C8B-B14F-4D97-AF65-F5344CB8AC3E}">
        <p14:creationId xmlns:p14="http://schemas.microsoft.com/office/powerpoint/2010/main" val="3259082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ru-RU"/>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2EE6093F-9C11-4DC3-B5B6-394051455223}" type="datetimeFigureOut">
              <a:rPr lang="ru-RU"/>
              <a:pPr>
                <a:defRPr/>
              </a:pPr>
              <a:t>16.06.2026</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D13AC933-241E-470F-A297-2A9C1C919640}" type="slidenum">
              <a:rPr lang="ru-RU" altLang="ru-RU"/>
              <a:pPr>
                <a:defRPr/>
              </a:pPr>
              <a:t>‹#›</a:t>
            </a:fld>
            <a:endParaRPr lang="ru-RU" altLang="ru-RU"/>
          </a:p>
        </p:txBody>
      </p:sp>
    </p:spTree>
    <p:extLst>
      <p:ext uri="{BB962C8B-B14F-4D97-AF65-F5344CB8AC3E}">
        <p14:creationId xmlns:p14="http://schemas.microsoft.com/office/powerpoint/2010/main" val="2535593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B2A9858-1378-49CC-AC54-69BB3B263DC3}" type="datetimeFigureOut">
              <a:rPr lang="ru-RU"/>
              <a:pPr>
                <a:defRPr/>
              </a:pPr>
              <a:t>16.06.2026</a:t>
            </a:fld>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0CFB852F-CAE2-4EEB-9EA9-F5DC2CE4487A}" type="slidenum">
              <a:rPr lang="ru-RU" altLang="ru-RU"/>
              <a:pPr>
                <a:defRPr/>
              </a:pPr>
              <a:t>‹#›</a:t>
            </a:fld>
            <a:endParaRPr lang="ru-RU" altLang="ru-RU"/>
          </a:p>
        </p:txBody>
      </p:sp>
    </p:spTree>
    <p:extLst>
      <p:ext uri="{BB962C8B-B14F-4D97-AF65-F5344CB8AC3E}">
        <p14:creationId xmlns:p14="http://schemas.microsoft.com/office/powerpoint/2010/main" val="1408719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ru-RU"/>
              <a:t>Образец заголовка</a:t>
            </a:r>
            <a:endParaRPr lang="en-US" dirty="0"/>
          </a:p>
        </p:txBody>
      </p:sp>
      <p:sp>
        <p:nvSpPr>
          <p:cNvPr id="3" name="Content Placeholder 2"/>
          <p:cNvSpPr>
            <a:spLocks noGrp="1"/>
          </p:cNvSpPr>
          <p:nvPr>
            <p:ph idx="1"/>
          </p:nvPr>
        </p:nvSpPr>
        <p:spPr>
          <a:xfrm>
            <a:off x="3570346" y="386193"/>
            <a:ext cx="3385156" cy="414482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08001" y="2082802"/>
            <a:ext cx="2890896" cy="1938337"/>
          </a:xfrm>
        </p:spPr>
        <p:txBody>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11EA6853-4E2D-4065-8E74-1E2177B10859}" type="datetimeFigureOut">
              <a:rPr lang="ru-RU"/>
              <a:pPr>
                <a:defRPr/>
              </a:pPr>
              <a:t>16.06.2026</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6CC057EA-E1A4-473C-9906-197F054F366B}" type="slidenum">
              <a:rPr lang="ru-RU" altLang="ru-RU"/>
              <a:pPr>
                <a:defRPr/>
              </a:pPr>
              <a:t>‹#›</a:t>
            </a:fld>
            <a:endParaRPr lang="ru-RU" altLang="ru-RU"/>
          </a:p>
        </p:txBody>
      </p:sp>
    </p:spTree>
    <p:extLst>
      <p:ext uri="{BB962C8B-B14F-4D97-AF65-F5344CB8AC3E}">
        <p14:creationId xmlns:p14="http://schemas.microsoft.com/office/powerpoint/2010/main" val="3082462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08001" y="457200"/>
            <a:ext cx="6447501" cy="2884289"/>
          </a:xfrm>
        </p:spPr>
        <p:txBody>
          <a:bodyPr rtlCol="0">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508001" y="4025504"/>
            <a:ext cx="6447500" cy="505518"/>
          </a:xfrm>
        </p:spPr>
        <p:txBody>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22F56A61-6171-4F20-8A2A-5E5A8B5665C9}" type="datetimeFigureOut">
              <a:rPr lang="ru-RU"/>
              <a:pPr>
                <a:defRPr/>
              </a:pPr>
              <a:t>16.06.2026</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DAE2B039-5192-4323-80EE-B6C7F6FC21D3}" type="slidenum">
              <a:rPr lang="ru-RU" altLang="ru-RU"/>
              <a:pPr>
                <a:defRPr/>
              </a:pPr>
              <a:t>‹#›</a:t>
            </a:fld>
            <a:endParaRPr lang="ru-RU" altLang="ru-RU"/>
          </a:p>
        </p:txBody>
      </p:sp>
    </p:spTree>
    <p:extLst>
      <p:ext uri="{BB962C8B-B14F-4D97-AF65-F5344CB8AC3E}">
        <p14:creationId xmlns:p14="http://schemas.microsoft.com/office/powerpoint/2010/main" val="3123450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3352800"/>
            <a:ext cx="6447501" cy="1178222"/>
          </a:xfrm>
        </p:spPr>
        <p:txBody>
          <a:bodyPr anchor="ct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B6E319C9-AF01-45BF-9B32-9C785FEF34C1}" type="datetimeFigureOut">
              <a:rPr lang="ru-RU"/>
              <a:pPr>
                <a:defRPr/>
              </a:pPr>
              <a:t>16.06.2026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C13C71F-5D51-41A8-A71B-91049F768F67}" type="slidenum">
              <a:rPr lang="ru-RU" altLang="ru-RU"/>
              <a:pPr>
                <a:defRPr/>
              </a:pPr>
              <a:t>‹#›</a:t>
            </a:fld>
            <a:endParaRPr lang="ru-RU" altLang="ru-RU"/>
          </a:p>
        </p:txBody>
      </p:sp>
    </p:spTree>
    <p:extLst>
      <p:ext uri="{BB962C8B-B14F-4D97-AF65-F5344CB8AC3E}">
        <p14:creationId xmlns:p14="http://schemas.microsoft.com/office/powerpoint/2010/main" val="3471337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06400" y="59213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sz="6000">
                <a:solidFill>
                  <a:srgbClr val="8ABAD4"/>
                </a:solidFill>
                <a:latin typeface="Arial" charset="0"/>
              </a:rPr>
              <a:t>“</a:t>
            </a:r>
          </a:p>
        </p:txBody>
      </p:sp>
      <p:sp>
        <p:nvSpPr>
          <p:cNvPr id="6" name="TextBox 5"/>
          <p:cNvSpPr txBox="1"/>
          <p:nvPr/>
        </p:nvSpPr>
        <p:spPr>
          <a:xfrm>
            <a:off x="6669088" y="2165350"/>
            <a:ext cx="457200" cy="438150"/>
          </a:xfrm>
          <a:prstGeom prst="rect">
            <a:avLst/>
          </a:prstGeom>
        </p:spPr>
        <p:txBody>
          <a:bodyPr lIns="68580" tIns="34290" rIns="68580" bIns="34290" anchor="ctr"/>
          <a:lstStyle/>
          <a:p>
            <a:pPr eaLnBrk="1" fontAlgn="auto" hangingPunct="1">
              <a:spcBef>
                <a:spcPts val="0"/>
              </a:spcBef>
              <a:spcAft>
                <a:spcPts val="0"/>
              </a:spcAft>
              <a:defRPr/>
            </a:pPr>
            <a:r>
              <a:rPr lang="en-US" sz="6000" dirty="0">
                <a:ln w="3175" cmpd="sng">
                  <a:noFill/>
                </a:ln>
                <a:solidFill>
                  <a:schemeClr val="accent1">
                    <a:lumMod val="60000"/>
                    <a:lumOff val="40000"/>
                  </a:schemeClr>
                </a:solidFill>
                <a:latin typeface="Arial"/>
              </a:rPr>
              <a:t>”</a:t>
            </a:r>
            <a:endParaRPr lang="en-US" sz="1350" dirty="0">
              <a:solidFill>
                <a:schemeClr val="accent1">
                  <a:lumMod val="60000"/>
                  <a:lumOff val="40000"/>
                </a:schemeClr>
              </a:solidFill>
              <a:latin typeface="Arial"/>
            </a:endParaRPr>
          </a:p>
        </p:txBody>
      </p:sp>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3352800"/>
            <a:ext cx="6447501" cy="1178222"/>
          </a:xfrm>
        </p:spPr>
        <p:txBody>
          <a:bodyPr anchor="ct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7" name="Date Placeholder 3"/>
          <p:cNvSpPr>
            <a:spLocks noGrp="1"/>
          </p:cNvSpPr>
          <p:nvPr>
            <p:ph type="dt" sz="half" idx="14"/>
          </p:nvPr>
        </p:nvSpPr>
        <p:spPr/>
        <p:txBody>
          <a:bodyPr/>
          <a:lstStyle>
            <a:lvl1pPr>
              <a:defRPr/>
            </a:lvl1pPr>
          </a:lstStyle>
          <a:p>
            <a:pPr>
              <a:defRPr/>
            </a:pPr>
            <a:fld id="{FEA6A578-F940-4E10-B015-BC4664425432}" type="datetimeFigureOut">
              <a:rPr lang="ru-RU"/>
              <a:pPr>
                <a:defRPr/>
              </a:pPr>
              <a:t>16.06.2026</a:t>
            </a:fld>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31A28CBE-1E7A-4F73-AFFA-8BCFD085D96C}" type="slidenum">
              <a:rPr lang="ru-RU" altLang="ru-RU"/>
              <a:pPr>
                <a:defRPr/>
              </a:pPr>
              <a:t>‹#›</a:t>
            </a:fld>
            <a:endParaRPr lang="ru-RU" altLang="ru-RU"/>
          </a:p>
        </p:txBody>
      </p:sp>
    </p:spTree>
    <p:extLst>
      <p:ext uri="{BB962C8B-B14F-4D97-AF65-F5344CB8AC3E}">
        <p14:creationId xmlns:p14="http://schemas.microsoft.com/office/powerpoint/2010/main" val="2065271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3395586"/>
            <a:ext cx="6447501" cy="1135436"/>
          </a:xfrm>
        </p:spPr>
        <p:txBody>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AE25B883-568B-4983-AFD4-21C93D557D03}" type="datetimeFigureOut">
              <a:rPr lang="ru-RU"/>
              <a:pPr>
                <a:defRPr/>
              </a:pPr>
              <a:t>16.06.2026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0ADCDA27-82AA-461E-94D9-4372EB0A0BE4}" type="slidenum">
              <a:rPr lang="ru-RU" altLang="ru-RU"/>
              <a:pPr>
                <a:defRPr/>
              </a:pPr>
              <a:t>‹#›</a:t>
            </a:fld>
            <a:endParaRPr lang="ru-RU" altLang="ru-RU"/>
          </a:p>
        </p:txBody>
      </p:sp>
    </p:spTree>
    <p:extLst>
      <p:ext uri="{BB962C8B-B14F-4D97-AF65-F5344CB8AC3E}">
        <p14:creationId xmlns:p14="http://schemas.microsoft.com/office/powerpoint/2010/main" val="142192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06400" y="59213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sz="6000">
                <a:solidFill>
                  <a:srgbClr val="8ABAD4"/>
                </a:solidFill>
                <a:latin typeface="Arial" charset="0"/>
              </a:rPr>
              <a:t>“</a:t>
            </a:r>
          </a:p>
        </p:txBody>
      </p:sp>
      <p:sp>
        <p:nvSpPr>
          <p:cNvPr id="6" name="TextBox 5"/>
          <p:cNvSpPr txBox="1">
            <a:spLocks noChangeArrowheads="1"/>
          </p:cNvSpPr>
          <p:nvPr/>
        </p:nvSpPr>
        <p:spPr bwMode="auto">
          <a:xfrm>
            <a:off x="6669088" y="2165350"/>
            <a:ext cx="4572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sz="6000">
                <a:solidFill>
                  <a:srgbClr val="8ABAD4"/>
                </a:solidFill>
                <a:latin typeface="Arial" charset="0"/>
              </a:rPr>
              <a:t>”</a:t>
            </a:r>
          </a:p>
        </p:txBody>
      </p:sp>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3395586"/>
            <a:ext cx="6447501" cy="1135436"/>
          </a:xfrm>
        </p:spPr>
        <p:txBody>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7" name="Date Placeholder 3"/>
          <p:cNvSpPr>
            <a:spLocks noGrp="1"/>
          </p:cNvSpPr>
          <p:nvPr>
            <p:ph type="dt" sz="half" idx="14"/>
          </p:nvPr>
        </p:nvSpPr>
        <p:spPr/>
        <p:txBody>
          <a:bodyPr/>
          <a:lstStyle>
            <a:lvl1pPr>
              <a:defRPr/>
            </a:lvl1pPr>
          </a:lstStyle>
          <a:p>
            <a:pPr>
              <a:defRPr/>
            </a:pPr>
            <a:fld id="{58593D22-8018-48BA-A87C-EE77C15BC03B}" type="datetimeFigureOut">
              <a:rPr lang="ru-RU"/>
              <a:pPr>
                <a:defRPr/>
              </a:pPr>
              <a:t>16.06.2026</a:t>
            </a:fld>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61197248-5219-42CF-8570-65AD8EDA76AD}" type="slidenum">
              <a:rPr lang="ru-RU" altLang="ru-RU"/>
              <a:pPr>
                <a:defRPr/>
              </a:pPr>
              <a:t>‹#›</a:t>
            </a:fld>
            <a:endParaRPr lang="ru-RU" altLang="ru-RU"/>
          </a:p>
        </p:txBody>
      </p:sp>
    </p:spTree>
    <p:extLst>
      <p:ext uri="{BB962C8B-B14F-4D97-AF65-F5344CB8AC3E}">
        <p14:creationId xmlns:p14="http://schemas.microsoft.com/office/powerpoint/2010/main" val="2295966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3395586"/>
            <a:ext cx="6447501" cy="1135436"/>
          </a:xfrm>
        </p:spPr>
        <p:txBody>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5" name="Date Placeholder 3"/>
          <p:cNvSpPr>
            <a:spLocks noGrp="1"/>
          </p:cNvSpPr>
          <p:nvPr>
            <p:ph type="dt" sz="half" idx="14"/>
          </p:nvPr>
        </p:nvSpPr>
        <p:spPr/>
        <p:txBody>
          <a:bodyPr/>
          <a:lstStyle>
            <a:lvl1pPr>
              <a:defRPr/>
            </a:lvl1pPr>
          </a:lstStyle>
          <a:p>
            <a:pPr>
              <a:defRPr/>
            </a:pPr>
            <a:fld id="{BA62726D-3404-4D58-92FB-708CDC09532E}" type="datetimeFigureOut">
              <a:rPr lang="ru-RU"/>
              <a:pPr>
                <a:defRPr/>
              </a:pPr>
              <a:t>16.06.2026</a:t>
            </a:fld>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5D1DF6F9-D446-40FA-A369-239935FB6535}" type="slidenum">
              <a:rPr lang="ru-RU" altLang="ru-RU"/>
              <a:pPr>
                <a:defRPr/>
              </a:pPr>
              <a:t>‹#›</a:t>
            </a:fld>
            <a:endParaRPr lang="ru-RU" altLang="ru-RU"/>
          </a:p>
        </p:txBody>
      </p:sp>
    </p:spTree>
    <p:extLst>
      <p:ext uri="{BB962C8B-B14F-4D97-AF65-F5344CB8AC3E}">
        <p14:creationId xmlns:p14="http://schemas.microsoft.com/office/powerpoint/2010/main" val="258357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A9BFFAE5-184E-4C8C-86F0-F25654B3093E}" type="datetimeFigureOut">
              <a:rPr lang="ru-RU"/>
              <a:pPr>
                <a:defRPr/>
              </a:pPr>
              <a:t>16.06.2026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2FB954C-F02B-4935-B609-D6C32ACAC5FE}" type="slidenum">
              <a:rPr lang="ru-RU" altLang="ru-RU"/>
              <a:pPr>
                <a:defRPr/>
              </a:pPr>
              <a:t>‹#›</a:t>
            </a:fld>
            <a:endParaRPr lang="ru-RU" altLang="ru-RU"/>
          </a:p>
        </p:txBody>
      </p:sp>
    </p:spTree>
    <p:extLst>
      <p:ext uri="{BB962C8B-B14F-4D97-AF65-F5344CB8AC3E}">
        <p14:creationId xmlns:p14="http://schemas.microsoft.com/office/powerpoint/2010/main" val="2674379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127392B-EF48-46AE-A7C7-2ECBC7EE5319}" type="datetimeFigureOut">
              <a:rPr lang="ru-RU"/>
              <a:pPr>
                <a:defRPr/>
              </a:pPr>
              <a:t>16.06.2026</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18B3088-8628-4AE1-A74F-4E0DFB44BFC2}" type="slidenum">
              <a:rPr lang="ru-RU" altLang="ru-RU"/>
              <a:pPr>
                <a:defRPr/>
              </a:pPr>
              <a:t>‹#›</a:t>
            </a:fld>
            <a:endParaRPr lang="ru-RU" altLang="ru-RU"/>
          </a:p>
        </p:txBody>
      </p:sp>
    </p:spTree>
    <p:extLst>
      <p:ext uri="{BB962C8B-B14F-4D97-AF65-F5344CB8AC3E}">
        <p14:creationId xmlns:p14="http://schemas.microsoft.com/office/powerpoint/2010/main" val="426171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a:t>Образец заголовка</a:t>
            </a:r>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62657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736756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025738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99253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441187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525822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216569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4027401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7328504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620761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3CE10AF-096F-4475-98DA-53976DF5E863}" type="datetimeFigureOut">
              <a:rPr lang="ru-RU" smtClean="0">
                <a:solidFill>
                  <a:prstClr val="black">
                    <a:tint val="75000"/>
                  </a:prstClr>
                </a:solidFill>
              </a:rPr>
              <a:pPr/>
              <a:t>16.06.2026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EBF68B-CDB2-4D71-9FE1-B0D0B40558B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45232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0" y="-6350"/>
            <a:ext cx="9144000" cy="5149850"/>
            <a:chOff x="0" y="-8467"/>
            <a:chExt cx="12192000" cy="6866467"/>
          </a:xfrm>
        </p:grpSpPr>
        <p:cxnSp>
          <p:nvCxnSpPr>
            <p:cNvPr id="20" name="Straight Connector 19"/>
            <p:cNvCxnSpPr/>
            <p:nvPr/>
          </p:nvCxnSpPr>
          <p:spPr>
            <a:xfrm>
              <a:off x="9370484"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0884"/>
              <a:ext cx="4764617" cy="317711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7784"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317" y="-8467"/>
              <a:ext cx="2588683"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538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17" y="-8467"/>
              <a:ext cx="1289049"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33" y="-8467"/>
              <a:ext cx="1248833"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7" y="3589867"/>
              <a:ext cx="1818217"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508000" y="457200"/>
            <a:ext cx="6446838"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заголовка</a:t>
            </a:r>
            <a:endParaRPr lang="en-US"/>
          </a:p>
        </p:txBody>
      </p:sp>
      <p:sp>
        <p:nvSpPr>
          <p:cNvPr id="1028" name="Text Placeholder 2"/>
          <p:cNvSpPr>
            <a:spLocks noGrp="1"/>
          </p:cNvSpPr>
          <p:nvPr>
            <p:ph type="body" idx="1"/>
          </p:nvPr>
        </p:nvSpPr>
        <p:spPr bwMode="auto">
          <a:xfrm>
            <a:off x="508000" y="1620838"/>
            <a:ext cx="6446838" cy="290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a:off x="5403850" y="4530725"/>
            <a:ext cx="684213" cy="274638"/>
          </a:xfrm>
          <a:prstGeom prst="rect">
            <a:avLst/>
          </a:prstGeom>
        </p:spPr>
        <p:txBody>
          <a:bodyPr vert="horz" lIns="91440" tIns="45720" rIns="91440" bIns="45720" rtlCol="0" anchor="ctr"/>
          <a:lstStyle>
            <a:lvl1pPr algn="r" eaLnBrk="1" fontAlgn="auto" hangingPunct="1">
              <a:spcBef>
                <a:spcPts val="0"/>
              </a:spcBef>
              <a:spcAft>
                <a:spcPts val="0"/>
              </a:spcAft>
              <a:defRPr sz="675">
                <a:solidFill>
                  <a:schemeClr val="tx1">
                    <a:tint val="75000"/>
                  </a:schemeClr>
                </a:solidFill>
                <a:latin typeface="+mn-lt"/>
              </a:defRPr>
            </a:lvl1pPr>
          </a:lstStyle>
          <a:p>
            <a:pPr>
              <a:defRPr/>
            </a:pPr>
            <a:fld id="{5ED50CC3-F0E3-46C9-8540-718F0E7ADD6D}" type="datetimeFigureOut">
              <a:rPr lang="ru-RU"/>
              <a:pPr>
                <a:defRPr/>
              </a:pPr>
              <a:t>16.06.2026</a:t>
            </a:fld>
            <a:endParaRPr lang="ru-RU"/>
          </a:p>
        </p:txBody>
      </p:sp>
      <p:sp>
        <p:nvSpPr>
          <p:cNvPr id="5" name="Footer Placeholder 4"/>
          <p:cNvSpPr>
            <a:spLocks noGrp="1"/>
          </p:cNvSpPr>
          <p:nvPr>
            <p:ph type="ftr" sz="quarter" idx="3"/>
          </p:nvPr>
        </p:nvSpPr>
        <p:spPr>
          <a:xfrm>
            <a:off x="508000" y="4530725"/>
            <a:ext cx="4722813" cy="274638"/>
          </a:xfrm>
          <a:prstGeom prst="rect">
            <a:avLst/>
          </a:prstGeom>
        </p:spPr>
        <p:txBody>
          <a:bodyPr vert="horz" lIns="91440" tIns="45720" rIns="91440" bIns="45720" rtlCol="0" anchor="ctr"/>
          <a:lstStyle>
            <a:lvl1pPr algn="l" eaLnBrk="1" fontAlgn="auto" hangingPunct="1">
              <a:spcBef>
                <a:spcPts val="0"/>
              </a:spcBef>
              <a:spcAft>
                <a:spcPts val="0"/>
              </a:spcAft>
              <a:defRPr sz="675">
                <a:solidFill>
                  <a:schemeClr val="tx1">
                    <a:tint val="75000"/>
                  </a:schemeClr>
                </a:solidFill>
                <a:latin typeface="+mn-lt"/>
              </a:defRPr>
            </a:lvl1pPr>
          </a:lstStyle>
          <a:p>
            <a:pPr>
              <a:defRPr/>
            </a:pPr>
            <a:endParaRPr lang="ru-RU"/>
          </a:p>
        </p:txBody>
      </p:sp>
      <p:sp>
        <p:nvSpPr>
          <p:cNvPr id="6" name="Slide Number Placeholder 5"/>
          <p:cNvSpPr>
            <a:spLocks noGrp="1"/>
          </p:cNvSpPr>
          <p:nvPr>
            <p:ph type="sldNum" sz="quarter" idx="4"/>
          </p:nvPr>
        </p:nvSpPr>
        <p:spPr>
          <a:xfrm>
            <a:off x="6443663" y="4530725"/>
            <a:ext cx="511175" cy="274638"/>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600">
                <a:solidFill>
                  <a:schemeClr val="accent1"/>
                </a:solidFill>
              </a:defRPr>
            </a:lvl1pPr>
          </a:lstStyle>
          <a:p>
            <a:pPr>
              <a:defRPr/>
            </a:pPr>
            <a:fld id="{B34F85C7-5310-4832-8E2A-477C595BEEFA}"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52"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53" r:id="rId11"/>
    <p:sldLayoutId id="2147483848" r:id="rId12"/>
    <p:sldLayoutId id="2147483854" r:id="rId13"/>
    <p:sldLayoutId id="2147483849" r:id="rId14"/>
    <p:sldLayoutId id="2147483850" r:id="rId15"/>
    <p:sldLayoutId id="2147483851" r:id="rId16"/>
  </p:sldLayoutIdLst>
  <p:txStyles>
    <p:title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0" fontAlgn="base" hangingPunct="0">
        <a:spcBef>
          <a:spcPts val="750"/>
        </a:spcBef>
        <a:spcAft>
          <a:spcPct val="0"/>
        </a:spcAft>
        <a:buClr>
          <a:schemeClr val="accent1"/>
        </a:buClr>
        <a:buSzPct val="80000"/>
        <a:buFont typeface="Wingdings 3" pitchFamily="18" charset="2"/>
        <a:buChar char=""/>
        <a:defRPr sz="1300" kern="1200">
          <a:solidFill>
            <a:srgbClr val="404040"/>
          </a:solidFill>
          <a:latin typeface="+mn-lt"/>
          <a:ea typeface="+mn-ea"/>
          <a:cs typeface="+mn-cs"/>
        </a:defRPr>
      </a:lvl1pPr>
      <a:lvl2pPr marL="557213" indent="-214313" algn="l" defTabSz="342900" rtl="0" eaLnBrk="0" fontAlgn="base" hangingPunct="0">
        <a:spcBef>
          <a:spcPts val="75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2pPr>
      <a:lvl3pPr marL="857250" indent="-171450" algn="l" defTabSz="342900" rtl="0" eaLnBrk="0" fontAlgn="base" hangingPunct="0">
        <a:spcBef>
          <a:spcPts val="750"/>
        </a:spcBef>
        <a:spcAft>
          <a:spcPct val="0"/>
        </a:spcAft>
        <a:buClr>
          <a:schemeClr val="accent1"/>
        </a:buClr>
        <a:buSzPct val="80000"/>
        <a:buFont typeface="Wingdings 3" pitchFamily="18" charset="2"/>
        <a:buChar char=""/>
        <a:defRPr sz="1000" kern="1200">
          <a:solidFill>
            <a:srgbClr val="404040"/>
          </a:solidFill>
          <a:latin typeface="+mn-lt"/>
          <a:ea typeface="+mn-ea"/>
          <a:cs typeface="+mn-cs"/>
        </a:defRPr>
      </a:lvl3pPr>
      <a:lvl4pPr marL="1200150" indent="-171450" algn="l" defTabSz="342900" rtl="0" eaLnBrk="0" fontAlgn="base" hangingPunct="0">
        <a:spcBef>
          <a:spcPts val="750"/>
        </a:spcBef>
        <a:spcAft>
          <a:spcPct val="0"/>
        </a:spcAft>
        <a:buClr>
          <a:schemeClr val="accent1"/>
        </a:buClr>
        <a:buSzPct val="80000"/>
        <a:buFont typeface="Wingdings 3" pitchFamily="18" charset="2"/>
        <a:buChar char=""/>
        <a:defRPr sz="900" kern="1200">
          <a:solidFill>
            <a:srgbClr val="404040"/>
          </a:solidFill>
          <a:latin typeface="+mn-lt"/>
          <a:ea typeface="+mn-ea"/>
          <a:cs typeface="+mn-cs"/>
        </a:defRPr>
      </a:lvl4pPr>
      <a:lvl5pPr marL="1543050" indent="-171450" algn="l" defTabSz="342900" rtl="0" eaLnBrk="0" fontAlgn="base" hangingPunct="0">
        <a:spcBef>
          <a:spcPts val="750"/>
        </a:spcBef>
        <a:spcAft>
          <a:spcPct val="0"/>
        </a:spcAft>
        <a:buClr>
          <a:schemeClr val="accent1"/>
        </a:buClr>
        <a:buSzPct val="80000"/>
        <a:buFont typeface="Wingdings 3" pitchFamily="18" charset="2"/>
        <a:buChar char=""/>
        <a:defRPr sz="900" kern="1200">
          <a:solidFill>
            <a:srgbClr val="404040"/>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eaLnBrk="1" fontAlgn="auto" hangingPunct="1">
              <a:spcBef>
                <a:spcPts val="0"/>
              </a:spcBef>
              <a:spcAft>
                <a:spcPts val="0"/>
              </a:spcAft>
            </a:pPr>
            <a:fld id="{B3CE10AF-096F-4475-98DA-53976DF5E863}" type="datetimeFigureOut">
              <a:rPr lang="ru-RU" smtClean="0">
                <a:solidFill>
                  <a:prstClr val="black">
                    <a:tint val="75000"/>
                  </a:prstClr>
                </a:solidFill>
                <a:latin typeface="Calibri"/>
              </a:rPr>
              <a:pPr defTabSz="914400" eaLnBrk="1" fontAlgn="auto" hangingPunct="1">
                <a:spcBef>
                  <a:spcPts val="0"/>
                </a:spcBef>
                <a:spcAft>
                  <a:spcPts val="0"/>
                </a:spcAft>
              </a:pPr>
              <a:t>16.06.2026</a:t>
            </a:fld>
            <a:endParaRPr lang="ru-RU">
              <a:solidFill>
                <a:prstClr val="black">
                  <a:tint val="75000"/>
                </a:prstClr>
              </a:solidFill>
              <a:latin typeface="Calibri"/>
            </a:endParaRPr>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eaLnBrk="1" fontAlgn="auto" hangingPunct="1">
              <a:spcBef>
                <a:spcPts val="0"/>
              </a:spcBef>
              <a:spcAft>
                <a:spcPts val="0"/>
              </a:spcAft>
            </a:pPr>
            <a:endParaRPr lang="ru-RU">
              <a:solidFill>
                <a:prstClr val="black">
                  <a:tint val="75000"/>
                </a:prstClr>
              </a:solidFill>
              <a:latin typeface="Calibri"/>
            </a:endParaRPr>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eaLnBrk="1" fontAlgn="auto" hangingPunct="1">
              <a:spcBef>
                <a:spcPts val="0"/>
              </a:spcBef>
              <a:spcAft>
                <a:spcPts val="0"/>
              </a:spcAft>
            </a:pPr>
            <a:fld id="{B9EBF68B-CDB2-4D71-9FE1-B0D0B40558BA}" type="slidenum">
              <a:rPr lang="ru-RU" smtClean="0">
                <a:solidFill>
                  <a:prstClr val="black">
                    <a:tint val="75000"/>
                  </a:prstClr>
                </a:solidFill>
                <a:latin typeface="Calibri"/>
              </a:rPr>
              <a:pPr defTabSz="914400" eaLnBrk="1" fontAlgn="auto" hangingPunct="1">
                <a:spcBef>
                  <a:spcPts val="0"/>
                </a:spcBef>
                <a:spcAft>
                  <a:spcPts val="0"/>
                </a:spcAft>
              </a:pPr>
              <a:t>‹#›</a:t>
            </a:fld>
            <a:endParaRPr lang="ru-RU">
              <a:solidFill>
                <a:prstClr val="black">
                  <a:tint val="75000"/>
                </a:prstClr>
              </a:solidFill>
              <a:latin typeface="Calibri"/>
            </a:endParaRPr>
          </a:p>
        </p:txBody>
      </p:sp>
    </p:spTree>
    <p:extLst>
      <p:ext uri="{BB962C8B-B14F-4D97-AF65-F5344CB8AC3E}">
        <p14:creationId xmlns:p14="http://schemas.microsoft.com/office/powerpoint/2010/main" val="744737001"/>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login.consultant.ru/link/?req=doc&amp;base=LAW&amp;n=388711&amp;dst=101383&amp;field=134&amp;date=03.10.2021" TargetMode="External"/><Relationship Id="rId2" Type="http://schemas.openxmlformats.org/officeDocument/2006/relationships/hyperlink" Target="https://login.consultant.ru/link/?req=doc&amp;base=LAW&amp;n=388711&amp;dst=1571&amp;field=134&amp;date=03.10.202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login.consultant.ru/link/?req=doc&amp;base=LAW&amp;n=388711&amp;dst=514&amp;field=134&amp;date=03.10.2021" TargetMode="External"/><Relationship Id="rId2" Type="http://schemas.openxmlformats.org/officeDocument/2006/relationships/hyperlink" Target="https://login.consultant.ru/link/?req=doc&amp;base=LAW&amp;n=388711&amp;dst=498&amp;field=134&amp;date=03.10.2021"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AA478-1F41-5CDE-C9D6-7DFA3CD7867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7BACEF07-6183-D90E-1597-D6825EA2FFA7}"/>
              </a:ext>
            </a:extLst>
          </p:cNvPr>
          <p:cNvSpPr>
            <a:spLocks noGrp="1"/>
          </p:cNvSpPr>
          <p:nvPr>
            <p:ph idx="1"/>
          </p:nvPr>
        </p:nvSpPr>
        <p:spPr>
          <a:xfrm>
            <a:off x="18591" y="267494"/>
            <a:ext cx="7001681" cy="4608512"/>
          </a:xfrm>
        </p:spPr>
        <p:txBody>
          <a:bodyPr/>
          <a:lstStyle/>
          <a:p>
            <a:pPr marL="0" indent="0" algn="ctr">
              <a:buNone/>
            </a:pPr>
            <a:endParaRPr lang="ru-RU" sz="2000" b="1" dirty="0">
              <a:solidFill>
                <a:schemeClr val="accent3">
                  <a:lumMod val="50000"/>
                </a:schemeClr>
              </a:solidFill>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3000" b="1" i="0" u="none" strike="noStrike" kern="1200" cap="none" spc="0" normalizeH="0" baseline="0" noProof="0" dirty="0">
                <a:ln>
                  <a:noFill/>
                </a:ln>
                <a:solidFill>
                  <a:schemeClr val="accent1">
                    <a:lumMod val="50000"/>
                  </a:schemeClr>
                </a:solidFill>
                <a:effectLst/>
                <a:uLnTx/>
                <a:uFillTx/>
                <a:latin typeface="Arial" panose="020B0604020202020204" pitchFamily="34" charset="0"/>
                <a:ea typeface="+mn-ea"/>
                <a:cs typeface="Arial" panose="020B0604020202020204" pitchFamily="34" charset="0"/>
              </a:rPr>
              <a:t>Расторжение трудового договора по инициативе работодателя несоответствия работника занимаемой должности или выполняемой работе вследствие недостаточной квалификации, подтвержденной результатами аттестации</a:t>
            </a: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lang="ru-RU" sz="3000" b="1" dirty="0">
                <a:solidFill>
                  <a:schemeClr val="accent1">
                    <a:lumMod val="50000"/>
                  </a:schemeClr>
                </a:solidFill>
                <a:latin typeface="Arial" panose="020B0604020202020204" pitchFamily="34" charset="0"/>
                <a:cs typeface="Arial" panose="020B0604020202020204" pitchFamily="34" charset="0"/>
              </a:rPr>
              <a:t>(п.3 ч.1 ст. 81 ТК РФ)</a:t>
            </a:r>
            <a:endParaRPr kumimoji="0" lang="ru-RU" sz="3000" b="1" i="0" u="none" strike="noStrike" kern="1200" cap="none" spc="0" normalizeH="0" baseline="0" noProof="0" dirty="0">
              <a:ln>
                <a:noFill/>
              </a:ln>
              <a:solidFill>
                <a:schemeClr val="accent1">
                  <a:lumMod val="50000"/>
                </a:schemeClr>
              </a:solidFill>
              <a:effectLst/>
              <a:uLnTx/>
              <a:uFillTx/>
              <a:latin typeface="Arial" panose="020B0604020202020204" pitchFamily="34" charset="0"/>
              <a:ea typeface="+mn-ea"/>
              <a:cs typeface="Arial" panose="020B0604020202020204" pitchFamily="34" charset="0"/>
            </a:endParaRPr>
          </a:p>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3000" b="0" i="0" u="none" strike="noStrike" kern="1200" cap="none" spc="0" normalizeH="0" baseline="0" noProof="0" dirty="0">
              <a:ln>
                <a:noFill/>
              </a:ln>
              <a:solidFill>
                <a:schemeClr val="accent1">
                  <a:lumMod val="50000"/>
                </a:schemeClr>
              </a:solidFill>
              <a:effectLst/>
              <a:uLnTx/>
              <a:uFillTx/>
              <a:latin typeface="Arial"/>
              <a:ea typeface="+mn-ea"/>
              <a:cs typeface="+mn-cs"/>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25622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BD205-C6E7-4373-0CC5-B81976D6E0F8}"/>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5103FDEE-B4D7-380E-355A-BCFCC99CF3CA}"/>
              </a:ext>
            </a:extLst>
          </p:cNvPr>
          <p:cNvSpPr>
            <a:spLocks noGrp="1"/>
          </p:cNvSpPr>
          <p:nvPr>
            <p:ph idx="1"/>
          </p:nvPr>
        </p:nvSpPr>
        <p:spPr>
          <a:xfrm>
            <a:off x="18591" y="267494"/>
            <a:ext cx="7145697" cy="4752528"/>
          </a:xfrm>
        </p:spPr>
        <p:txBody>
          <a:bodyPr/>
          <a:lstStyle/>
          <a:p>
            <a:pPr marL="0" indent="0" algn="ctr">
              <a:buNone/>
            </a:pPr>
            <a:endParaRPr lang="ru-RU" sz="4000" b="1" dirty="0">
              <a:solidFill>
                <a:schemeClr val="tx1"/>
              </a:solidFill>
            </a:endParaRPr>
          </a:p>
          <a:p>
            <a:pPr marL="0" indent="0" algn="ctr">
              <a:buNone/>
            </a:pPr>
            <a:r>
              <a:rPr lang="ru-RU" sz="4000" b="1" dirty="0">
                <a:solidFill>
                  <a:schemeClr val="tx1"/>
                </a:solidFill>
              </a:rPr>
              <a:t>Увольнение по этому основанию возможно только по итогам проведения аттестации</a:t>
            </a:r>
          </a:p>
          <a:p>
            <a:pPr marL="0" indent="0" algn="ctr">
              <a:buNone/>
            </a:pPr>
            <a:r>
              <a:rPr lang="ru-RU" sz="2000" b="1" dirty="0">
                <a:solidFill>
                  <a:schemeClr val="tx1"/>
                </a:solidFill>
              </a:rPr>
              <a:t> </a:t>
            </a: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717301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979A9-3C8C-E4A7-CB6F-EAF0ACFCC83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371245EA-4F2D-C879-4895-24BB403608F7}"/>
              </a:ext>
            </a:extLst>
          </p:cNvPr>
          <p:cNvSpPr>
            <a:spLocks noGrp="1"/>
          </p:cNvSpPr>
          <p:nvPr>
            <p:ph idx="1"/>
          </p:nvPr>
        </p:nvSpPr>
        <p:spPr>
          <a:xfrm>
            <a:off x="35496" y="123478"/>
            <a:ext cx="8784976" cy="4968552"/>
          </a:xfrm>
        </p:spPr>
        <p:txBody>
          <a:bodyPr/>
          <a:lstStyle/>
          <a:p>
            <a:pPr marL="0" indent="0" algn="ctr">
              <a:buNone/>
            </a:pPr>
            <a:r>
              <a:rPr lang="ru-RU" sz="2200" b="1" dirty="0">
                <a:solidFill>
                  <a:schemeClr val="tx1"/>
                </a:solidFill>
              </a:rPr>
              <a:t>Увольнение работника в связи с его несоответствием занимаемой должности или выполняемой работе возможно, </a:t>
            </a:r>
            <a:r>
              <a:rPr lang="ru-RU" sz="2200" b="1" dirty="0">
                <a:solidFill>
                  <a:srgbClr val="C00000"/>
                </a:solidFill>
              </a:rPr>
              <a:t>если соблюдены все следующие условия </a:t>
            </a:r>
            <a:r>
              <a:rPr lang="ru-RU" sz="2200" dirty="0">
                <a:solidFill>
                  <a:schemeClr val="tx1"/>
                </a:solidFill>
              </a:rPr>
              <a:t>(п. 3 ч. 1 ст. 81 ТК РФ, п. п. 23, 31 Постановления Пленума Верховного Суда РФ от 17.03.2004 N 2):</a:t>
            </a:r>
          </a:p>
          <a:p>
            <a:pPr>
              <a:buFont typeface="Wingdings" panose="05000000000000000000" pitchFamily="2" charset="2"/>
              <a:buChar char="Ø"/>
            </a:pPr>
            <a:r>
              <a:rPr lang="ru-RU" sz="2200" i="1" dirty="0">
                <a:solidFill>
                  <a:schemeClr val="tx1"/>
                </a:solidFill>
              </a:rPr>
              <a:t>работник не относится к категориям тех, кого нельзя увольнять по этому основанию;</a:t>
            </a:r>
          </a:p>
          <a:p>
            <a:pPr>
              <a:buFont typeface="Wingdings" panose="05000000000000000000" pitchFamily="2" charset="2"/>
              <a:buChar char="Ø"/>
            </a:pPr>
            <a:r>
              <a:rPr lang="ru-RU" sz="2200" i="1" dirty="0">
                <a:solidFill>
                  <a:schemeClr val="tx1"/>
                </a:solidFill>
              </a:rPr>
              <a:t>вы провели аттестацию работника, по результатам которой установлено, что он не соответствует занимаемой должности (выполняемой работе) из-за недостаточной квалификации. При этом аттестация проведена в соответствии с установленным порядком;</a:t>
            </a:r>
          </a:p>
          <a:p>
            <a:pPr>
              <a:buFont typeface="Wingdings" panose="05000000000000000000" pitchFamily="2" charset="2"/>
              <a:buChar char="Ø"/>
            </a:pPr>
            <a:endParaRPr lang="ru-RU" sz="2200" i="1" dirty="0">
              <a:solidFill>
                <a:schemeClr val="tx1"/>
              </a:solidFill>
            </a:endParaRPr>
          </a:p>
          <a:p>
            <a:pPr marL="0" indent="0" algn="ctr">
              <a:buNone/>
            </a:pPr>
            <a:endParaRPr lang="ru-RU" sz="2200" b="1" dirty="0">
              <a:solidFill>
                <a:schemeClr val="tx1"/>
              </a:solidFill>
            </a:endParaRP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289153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149C1-A09D-09EE-2851-442F4FAE1ED0}"/>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EE7FF05B-3BFA-4721-D42A-DCCFBEF6BCF0}"/>
              </a:ext>
            </a:extLst>
          </p:cNvPr>
          <p:cNvSpPr>
            <a:spLocks noGrp="1"/>
          </p:cNvSpPr>
          <p:nvPr>
            <p:ph idx="1"/>
          </p:nvPr>
        </p:nvSpPr>
        <p:spPr>
          <a:xfrm>
            <a:off x="35496" y="123478"/>
            <a:ext cx="8784976" cy="4968552"/>
          </a:xfrm>
        </p:spPr>
        <p:txBody>
          <a:bodyPr/>
          <a:lstStyle/>
          <a:p>
            <a:pPr marL="0" indent="0" algn="ctr">
              <a:buNone/>
            </a:pPr>
            <a:r>
              <a:rPr lang="ru-RU" sz="2000" b="1" dirty="0">
                <a:solidFill>
                  <a:schemeClr val="tx1"/>
                </a:solidFill>
              </a:rPr>
              <a:t>Увольнение работника в связи с его несоответствием занимаемой должности или выполняемой работе возможно, </a:t>
            </a:r>
            <a:r>
              <a:rPr lang="ru-RU" sz="2000" b="1" dirty="0">
                <a:solidFill>
                  <a:srgbClr val="C00000"/>
                </a:solidFill>
              </a:rPr>
              <a:t>если соблюдены все следующие условия</a:t>
            </a:r>
            <a:r>
              <a:rPr lang="ru-RU" sz="2000" b="1" dirty="0">
                <a:solidFill>
                  <a:schemeClr val="tx1"/>
                </a:solidFill>
              </a:rPr>
              <a:t> </a:t>
            </a:r>
            <a:r>
              <a:rPr lang="ru-RU" sz="2000" dirty="0">
                <a:solidFill>
                  <a:schemeClr val="tx1"/>
                </a:solidFill>
              </a:rPr>
              <a:t>(п. 3 ч. 1 ст. 81 ТК РФ, п. п. 23, 31 Постановления Пленума Верховного Суда РФ от 17.03.2004 N 2):</a:t>
            </a:r>
          </a:p>
          <a:p>
            <a:pPr>
              <a:buFont typeface="Wingdings" panose="05000000000000000000" pitchFamily="2" charset="2"/>
              <a:buChar char="Ø"/>
            </a:pPr>
            <a:r>
              <a:rPr lang="ru-RU" sz="2200" i="1" dirty="0">
                <a:solidFill>
                  <a:schemeClr val="tx1"/>
                </a:solidFill>
              </a:rPr>
              <a:t>у вас нет других подходящих для работника вакансий, на которые его можно перевести с учетом его состояния здоровья и квалификации, или он отказался от перевода;</a:t>
            </a:r>
          </a:p>
          <a:p>
            <a:pPr>
              <a:buFont typeface="Wingdings" panose="05000000000000000000" pitchFamily="2" charset="2"/>
              <a:buChar char="Ø"/>
            </a:pPr>
            <a:r>
              <a:rPr lang="ru-RU" sz="2200" i="1" dirty="0">
                <a:solidFill>
                  <a:schemeClr val="tx1"/>
                </a:solidFill>
              </a:rPr>
              <a:t>вы учли мотивированное мнение профсоюза об увольнении по п. 3 ч. 1 ст. 81 ТК РФ работника - члена профсоюза. При этом особый порядок учета мнения профсоюза предусмотрен, в частности, для руководителей профсоюзных организаций.</a:t>
            </a:r>
          </a:p>
          <a:p>
            <a:pPr>
              <a:buFont typeface="Wingdings" panose="05000000000000000000" pitchFamily="2" charset="2"/>
              <a:buChar char="Ø"/>
            </a:pPr>
            <a:endParaRPr lang="ru-RU" sz="2000" b="1" dirty="0">
              <a:solidFill>
                <a:schemeClr val="tx1"/>
              </a:solidFill>
            </a:endParaRPr>
          </a:p>
          <a:p>
            <a:pPr marL="0" indent="0" algn="ctr">
              <a:buNone/>
            </a:pPr>
            <a:endParaRPr lang="ru-RU" sz="2200" b="1" dirty="0">
              <a:solidFill>
                <a:schemeClr val="tx1"/>
              </a:solidFill>
            </a:endParaRP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2573070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9D81E-9AD7-85EE-9792-26F9E3932AE9}"/>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92F4A6EE-3237-6BAF-77FE-0AC1A8FB3377}"/>
              </a:ext>
            </a:extLst>
          </p:cNvPr>
          <p:cNvSpPr>
            <a:spLocks noGrp="1"/>
          </p:cNvSpPr>
          <p:nvPr>
            <p:ph idx="1"/>
          </p:nvPr>
        </p:nvSpPr>
        <p:spPr>
          <a:xfrm>
            <a:off x="35496" y="123478"/>
            <a:ext cx="9108504" cy="5020022"/>
          </a:xfrm>
        </p:spPr>
        <p:txBody>
          <a:bodyPr/>
          <a:lstStyle/>
          <a:p>
            <a:pPr marL="0" indent="0" algn="ctr">
              <a:buNone/>
            </a:pPr>
            <a:r>
              <a:rPr lang="ru-RU" sz="1800" b="1" dirty="0">
                <a:solidFill>
                  <a:schemeClr val="tx1"/>
                </a:solidFill>
              </a:rPr>
              <a:t>Кого </a:t>
            </a:r>
            <a:r>
              <a:rPr lang="ru-RU" sz="1800" b="1" dirty="0">
                <a:solidFill>
                  <a:srgbClr val="C00000"/>
                </a:solidFill>
              </a:rPr>
              <a:t>нельзя уволить </a:t>
            </a:r>
            <a:r>
              <a:rPr lang="ru-RU" sz="1800" b="1" dirty="0">
                <a:solidFill>
                  <a:schemeClr val="tx1"/>
                </a:solidFill>
              </a:rPr>
              <a:t>в связи с несоответствием занимаемой должности (выполняемой работе):</a:t>
            </a:r>
          </a:p>
          <a:p>
            <a:pPr>
              <a:buFont typeface="Wingdings" panose="05000000000000000000" pitchFamily="2" charset="2"/>
              <a:buChar char="Ø"/>
            </a:pPr>
            <a:r>
              <a:rPr lang="ru-RU" sz="1600" b="1" i="1" dirty="0">
                <a:solidFill>
                  <a:schemeClr val="tx1"/>
                </a:solidFill>
              </a:rPr>
              <a:t>беременную женщину;</a:t>
            </a:r>
          </a:p>
          <a:p>
            <a:pPr>
              <a:buFont typeface="Wingdings" panose="05000000000000000000" pitchFamily="2" charset="2"/>
              <a:buChar char="Ø"/>
            </a:pPr>
            <a:r>
              <a:rPr lang="ru-RU" sz="1600" b="1" i="1" dirty="0">
                <a:solidFill>
                  <a:schemeClr val="tx1"/>
                </a:solidFill>
              </a:rPr>
              <a:t>женщину, имеющую ребенка в возрасте до трех лет;</a:t>
            </a:r>
          </a:p>
          <a:p>
            <a:pPr>
              <a:buFont typeface="Wingdings" panose="05000000000000000000" pitchFamily="2" charset="2"/>
              <a:buChar char="Ø"/>
            </a:pPr>
            <a:r>
              <a:rPr lang="ru-RU" sz="1600" b="1" i="1" dirty="0">
                <a:solidFill>
                  <a:schemeClr val="tx1"/>
                </a:solidFill>
              </a:rPr>
              <a:t>одинокую мать, воспитывающую ребенка в возрасте до 16 лет (ребенка-инвалида в возрасте до 18 лет);</a:t>
            </a:r>
          </a:p>
          <a:p>
            <a:pPr>
              <a:buFont typeface="Wingdings" panose="05000000000000000000" pitchFamily="2" charset="2"/>
              <a:buChar char="Ø"/>
            </a:pPr>
            <a:r>
              <a:rPr lang="ru-RU" sz="1600" b="1" i="1" dirty="0">
                <a:solidFill>
                  <a:schemeClr val="tx1"/>
                </a:solidFill>
              </a:rPr>
              <a:t>лицо, воспитывающее без матери ребенка в возрасте до 16 лет (ребенка-инвалида в возрасте до 18 лет);</a:t>
            </a:r>
          </a:p>
          <a:p>
            <a:pPr>
              <a:buFont typeface="Wingdings" panose="05000000000000000000" pitchFamily="2" charset="2"/>
              <a:buChar char="Ø"/>
            </a:pPr>
            <a:r>
              <a:rPr lang="ru-RU" sz="1600" b="1" i="1" dirty="0">
                <a:solidFill>
                  <a:schemeClr val="tx1"/>
                </a:solidFill>
              </a:rPr>
              <a:t>единственного кормильца ребенка-инвалида в возрасте до 18 лет или ребенка в возрасте до трех лет в семье, где трое и более детей в возрасте до 14 лет, если второй родитель (законный представитель) не состоит в трудовых отношениях;</a:t>
            </a:r>
          </a:p>
          <a:p>
            <a:pPr>
              <a:buFont typeface="Wingdings" panose="05000000000000000000" pitchFamily="2" charset="2"/>
              <a:buChar char="Ø"/>
            </a:pPr>
            <a:r>
              <a:rPr lang="ru-RU" sz="1600" b="1" i="1" dirty="0">
                <a:solidFill>
                  <a:schemeClr val="tx1"/>
                </a:solidFill>
              </a:rPr>
              <a:t>супругу (супруга) погибшего (умершего) ветерана боевых действий, если такой работник не вступил в повторный брак. Запрет действует в течение одного года с момента гибели (смерти) ветерана боевых действий;</a:t>
            </a:r>
          </a:p>
          <a:p>
            <a:pPr>
              <a:buFont typeface="Wingdings" panose="05000000000000000000" pitchFamily="2" charset="2"/>
              <a:buChar char="Ø"/>
            </a:pPr>
            <a:r>
              <a:rPr lang="ru-RU" sz="1600" b="1" i="1" dirty="0">
                <a:solidFill>
                  <a:schemeClr val="tx1"/>
                </a:solidFill>
              </a:rPr>
              <a:t>работника, находящегося в отпуске или на больничном.</a:t>
            </a:r>
          </a:p>
          <a:p>
            <a:pPr>
              <a:buFont typeface="Wingdings" panose="05000000000000000000" pitchFamily="2" charset="2"/>
              <a:buChar char="Ø"/>
            </a:pPr>
            <a:r>
              <a:rPr lang="ru-RU" sz="1500" b="1" i="1" dirty="0">
                <a:solidFill>
                  <a:schemeClr val="tx1"/>
                </a:solidFill>
              </a:rPr>
              <a:t>Такие выводы следуют из ч. 6 ст. 81, ч. 1, 4 ст. 261, ст. ст. 264, 264.1 ТК РФ, п. 15, </a:t>
            </a:r>
            <a:r>
              <a:rPr lang="ru-RU" sz="1500" b="1" i="1" dirty="0" err="1">
                <a:solidFill>
                  <a:schemeClr val="tx1"/>
                </a:solidFill>
              </a:rPr>
              <a:t>абз</a:t>
            </a:r>
            <a:r>
              <a:rPr lang="ru-RU" sz="1500" b="1" i="1" dirty="0">
                <a:solidFill>
                  <a:schemeClr val="tx1"/>
                </a:solidFill>
              </a:rPr>
              <a:t>. 1 п. 28 Постановления Пленума Верховного Суда РФ от 28.01.2014 N </a:t>
            </a:r>
            <a:r>
              <a:rPr lang="ru-RU" sz="1600" b="1" i="1" dirty="0">
                <a:solidFill>
                  <a:schemeClr val="tx1"/>
                </a:solidFill>
              </a:rPr>
              <a:t>1.</a:t>
            </a:r>
          </a:p>
          <a:p>
            <a:pPr>
              <a:buFont typeface="Wingdings" panose="05000000000000000000" pitchFamily="2" charset="2"/>
              <a:buChar char="Ø"/>
            </a:pPr>
            <a:endParaRPr lang="ru-RU" sz="2000" b="1" dirty="0">
              <a:solidFill>
                <a:schemeClr val="tx1"/>
              </a:solidFill>
            </a:endParaRPr>
          </a:p>
          <a:p>
            <a:pPr>
              <a:buFont typeface="Wingdings" panose="05000000000000000000" pitchFamily="2" charset="2"/>
              <a:buChar char="Ø"/>
            </a:pPr>
            <a:endParaRPr lang="ru-RU" sz="2000" b="1" dirty="0">
              <a:solidFill>
                <a:schemeClr val="tx1"/>
              </a:solidFill>
            </a:endParaRPr>
          </a:p>
          <a:p>
            <a:pPr marL="0" indent="0" algn="ctr">
              <a:buNone/>
            </a:pPr>
            <a:endParaRPr lang="ru-RU" sz="2200" b="1" dirty="0">
              <a:solidFill>
                <a:schemeClr val="tx1"/>
              </a:solidFill>
            </a:endParaRP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2523013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B6862-6786-9A3A-40F0-A0E85E503B56}"/>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43818D4A-0DFF-A425-66A9-9D5FD2A03C4D}"/>
              </a:ext>
            </a:extLst>
          </p:cNvPr>
          <p:cNvSpPr>
            <a:spLocks noGrp="1"/>
          </p:cNvSpPr>
          <p:nvPr>
            <p:ph idx="1"/>
          </p:nvPr>
        </p:nvSpPr>
        <p:spPr>
          <a:xfrm>
            <a:off x="35496" y="123478"/>
            <a:ext cx="9108504" cy="5020022"/>
          </a:xfrm>
        </p:spPr>
        <p:txBody>
          <a:bodyPr/>
          <a:lstStyle/>
          <a:p>
            <a:pPr marL="0" indent="0" algn="ctr">
              <a:buNone/>
            </a:pPr>
            <a:r>
              <a:rPr lang="ru-RU" sz="1800" b="1" dirty="0">
                <a:solidFill>
                  <a:schemeClr val="tx1"/>
                </a:solidFill>
              </a:rPr>
              <a:t>Кого </a:t>
            </a:r>
            <a:r>
              <a:rPr lang="ru-RU" sz="1800" b="1" dirty="0">
                <a:solidFill>
                  <a:srgbClr val="C00000"/>
                </a:solidFill>
              </a:rPr>
              <a:t>нельзя уволить </a:t>
            </a:r>
            <a:r>
              <a:rPr lang="ru-RU" sz="1800" b="1" dirty="0">
                <a:solidFill>
                  <a:schemeClr val="tx1"/>
                </a:solidFill>
              </a:rPr>
              <a:t>в связи с несоответствием занимаемой должности (выполняемой работе):</a:t>
            </a:r>
          </a:p>
          <a:p>
            <a:pPr marL="0" indent="0" algn="ctr">
              <a:buNone/>
            </a:pPr>
            <a:endParaRPr lang="ru-RU" sz="1800" b="1" dirty="0">
              <a:solidFill>
                <a:schemeClr val="tx1"/>
              </a:solidFill>
            </a:endParaRPr>
          </a:p>
          <a:p>
            <a:pPr marL="0" indent="0">
              <a:buNone/>
            </a:pPr>
            <a:r>
              <a:rPr lang="ru-RU" sz="2000" b="1" i="1" dirty="0">
                <a:solidFill>
                  <a:schemeClr val="tx1"/>
                </a:solidFill>
              </a:rPr>
              <a:t>По этому основанию также невозможно уволить работников, у которых нет необходимого производственного опыта из-за непродолжительности трудового стажа.</a:t>
            </a:r>
          </a:p>
          <a:p>
            <a:pPr>
              <a:buFont typeface="Wingdings" panose="05000000000000000000" pitchFamily="2" charset="2"/>
              <a:buChar char="Ø"/>
            </a:pPr>
            <a:endParaRPr lang="ru-RU" sz="2000" b="1" i="1" dirty="0">
              <a:solidFill>
                <a:schemeClr val="tx1"/>
              </a:solidFill>
            </a:endParaRPr>
          </a:p>
          <a:p>
            <a:pPr marL="0" indent="0">
              <a:buNone/>
            </a:pPr>
            <a:r>
              <a:rPr lang="ru-RU" sz="2000" b="1" i="1" dirty="0">
                <a:solidFill>
                  <a:schemeClr val="tx1"/>
                </a:solidFill>
              </a:rPr>
              <a:t>Во избежание рисков  незаконного увольнения рекомендуется письменно запросить у работника соответствующую информацию.</a:t>
            </a:r>
          </a:p>
          <a:p>
            <a:pPr>
              <a:buFont typeface="Wingdings" panose="05000000000000000000" pitchFamily="2" charset="2"/>
              <a:buChar char="Ø"/>
            </a:pPr>
            <a:endParaRPr lang="ru-RU" sz="2000" b="1" i="1" dirty="0">
              <a:solidFill>
                <a:schemeClr val="tx1"/>
              </a:solidFill>
            </a:endParaRPr>
          </a:p>
          <a:p>
            <a:pPr>
              <a:buFont typeface="Wingdings" panose="05000000000000000000" pitchFamily="2" charset="2"/>
              <a:buChar char="Ø"/>
            </a:pPr>
            <a:endParaRPr lang="ru-RU" sz="2000" b="1" dirty="0">
              <a:solidFill>
                <a:schemeClr val="tx1"/>
              </a:solidFill>
            </a:endParaRPr>
          </a:p>
          <a:p>
            <a:pPr>
              <a:buFont typeface="Wingdings" panose="05000000000000000000" pitchFamily="2" charset="2"/>
              <a:buChar char="Ø"/>
            </a:pPr>
            <a:endParaRPr lang="ru-RU" sz="2000" b="1" dirty="0">
              <a:solidFill>
                <a:schemeClr val="tx1"/>
              </a:solidFill>
            </a:endParaRPr>
          </a:p>
          <a:p>
            <a:pPr marL="0" indent="0" algn="ctr">
              <a:buNone/>
            </a:pPr>
            <a:endParaRPr lang="ru-RU" sz="2200" b="1" dirty="0">
              <a:solidFill>
                <a:schemeClr val="tx1"/>
              </a:solidFill>
            </a:endParaRP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892818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E3D5E-3268-0387-38B6-F44B5ED1DF87}"/>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72DD17AE-704A-25CF-BA06-A72E273D5870}"/>
              </a:ext>
            </a:extLst>
          </p:cNvPr>
          <p:cNvSpPr>
            <a:spLocks noGrp="1"/>
          </p:cNvSpPr>
          <p:nvPr>
            <p:ph idx="1"/>
          </p:nvPr>
        </p:nvSpPr>
        <p:spPr>
          <a:xfrm>
            <a:off x="35496" y="123478"/>
            <a:ext cx="9073008" cy="4968552"/>
          </a:xfrm>
        </p:spPr>
        <p:txBody>
          <a:bodyPr/>
          <a:lstStyle/>
          <a:p>
            <a:pPr marL="0" indent="0" algn="ctr">
              <a:buNone/>
            </a:pPr>
            <a:r>
              <a:rPr lang="ru-RU" sz="2200" b="1" dirty="0">
                <a:solidFill>
                  <a:schemeClr val="tx1"/>
                </a:solidFill>
              </a:rPr>
              <a:t>Порядок проведения аттестации некоторых категорий работников устанавливается нормативными правовыми актами, например:</a:t>
            </a:r>
          </a:p>
          <a:p>
            <a:r>
              <a:rPr lang="ru-RU" sz="1800" i="1" dirty="0">
                <a:solidFill>
                  <a:schemeClr val="tx1"/>
                </a:solidFill>
              </a:rPr>
              <a:t>Федеральный закон от 26.03.2003 N 35-ФЗ "Об электроэнергетике» (ст. 28.1);</a:t>
            </a:r>
          </a:p>
          <a:p>
            <a:r>
              <a:rPr lang="ru-RU" sz="1800" i="1" dirty="0">
                <a:solidFill>
                  <a:schemeClr val="tx1"/>
                </a:solidFill>
              </a:rPr>
              <a:t>Постановление Правительства РФ от 13.01.2023 N 13 "Об аттестации в области промышленной безопасности, по вопросам безопасности гидротехнических сооружений, безопасности в сфере электроэнергетики"(вместе с "Положением об аттестации в области промышленной безопасности, по вопросам безопасности гидротехнических сооружений, безопасности в сфере электроэнергетики");</a:t>
            </a:r>
          </a:p>
          <a:p>
            <a:r>
              <a:rPr lang="ru-RU" sz="1800" i="1" dirty="0">
                <a:solidFill>
                  <a:schemeClr val="tx1"/>
                </a:solidFill>
              </a:rPr>
              <a:t>Статья 351.6 ТК РФ;</a:t>
            </a:r>
          </a:p>
          <a:p>
            <a:r>
              <a:rPr lang="ru-RU" sz="1800" i="1" dirty="0">
                <a:solidFill>
                  <a:schemeClr val="tx1"/>
                </a:solidFill>
              </a:rPr>
              <a:t>И т.п.</a:t>
            </a: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933708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6F67A-C9DF-7063-23FA-BA43B786F333}"/>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1E815D4C-8579-0FA0-1FCA-D3D9D3917721}"/>
              </a:ext>
            </a:extLst>
          </p:cNvPr>
          <p:cNvSpPr>
            <a:spLocks noGrp="1"/>
          </p:cNvSpPr>
          <p:nvPr>
            <p:ph idx="1"/>
          </p:nvPr>
        </p:nvSpPr>
        <p:spPr>
          <a:xfrm>
            <a:off x="35496" y="123478"/>
            <a:ext cx="9001000" cy="4968552"/>
          </a:xfrm>
        </p:spPr>
        <p:txBody>
          <a:bodyPr/>
          <a:lstStyle/>
          <a:p>
            <a:pPr marL="0" indent="0" algn="ctr">
              <a:buNone/>
            </a:pPr>
            <a:endParaRPr lang="ru-RU" sz="2200" b="1" dirty="0">
              <a:solidFill>
                <a:schemeClr val="tx1"/>
              </a:solidFill>
            </a:endParaRPr>
          </a:p>
          <a:p>
            <a:pPr marL="257175" marR="0" lvl="0" indent="0" algn="just" defTabSz="342900" rtl="0" eaLnBrk="0" fontAlgn="base" latinLnBrk="0" hangingPunct="0">
              <a:lnSpc>
                <a:spcPct val="100000"/>
              </a:lnSpc>
              <a:spcBef>
                <a:spcPts val="750"/>
              </a:spcBef>
              <a:spcAft>
                <a:spcPct val="0"/>
              </a:spcAft>
              <a:buClr>
                <a:srgbClr val="A5B592"/>
              </a:buClr>
              <a:buSzPct val="80000"/>
              <a:buFont typeface="Wingdings 3" pitchFamily="18" charset="2"/>
              <a:buNone/>
              <a:tabLst/>
              <a:defRPr/>
            </a:pPr>
            <a:r>
              <a:rPr kumimoji="0" lang="ru-RU" sz="2500" b="1" i="0" u="sng" strike="noStrike" kern="1200" cap="none" spc="0" normalizeH="0" baseline="0" noProof="0" dirty="0">
                <a:ln>
                  <a:noFill/>
                </a:ln>
                <a:solidFill>
                  <a:prstClr val="black"/>
                </a:solidFill>
                <a:effectLst/>
                <a:uLnTx/>
                <a:uFillTx/>
                <a:latin typeface="Trebuchet MS"/>
                <a:ea typeface="+mn-ea"/>
                <a:cs typeface="+mn-cs"/>
              </a:rPr>
              <a:t>В случае проведения обучения </a:t>
            </a:r>
            <a:r>
              <a:rPr kumimoji="0" lang="ru-RU" sz="2500" b="1" i="0" u="none" strike="noStrike" kern="1200" cap="none" spc="0" normalizeH="0" baseline="0" noProof="0" dirty="0">
                <a:ln>
                  <a:noFill/>
                </a:ln>
                <a:solidFill>
                  <a:prstClr val="black"/>
                </a:solidFill>
                <a:effectLst/>
                <a:uLnTx/>
                <a:uFillTx/>
                <a:latin typeface="Trebuchet MS"/>
                <a:ea typeface="+mn-ea"/>
                <a:cs typeface="+mn-cs"/>
              </a:rPr>
              <a:t>по охране труда работников, осуществляющих трудовую деятельность </a:t>
            </a:r>
            <a:r>
              <a:rPr kumimoji="0" lang="ru-RU" sz="2500" b="1" i="0" u="none" strike="noStrike" kern="1200" cap="none" spc="0" normalizeH="0" baseline="0" noProof="0" dirty="0">
                <a:ln>
                  <a:noFill/>
                </a:ln>
                <a:solidFill>
                  <a:srgbClr val="FF0000"/>
                </a:solidFill>
                <a:effectLst/>
                <a:uLnTx/>
                <a:uFillTx/>
                <a:latin typeface="Trebuchet MS"/>
                <a:ea typeface="+mn-ea"/>
                <a:cs typeface="+mn-cs"/>
              </a:rPr>
              <a:t>в сфере электроэнергетики или сфере теплоснабжения</a:t>
            </a:r>
            <a:r>
              <a:rPr kumimoji="0" lang="ru-RU" sz="2500" b="1" i="0" u="none" strike="noStrike" kern="1200" cap="none" spc="0" normalizeH="0" baseline="0" noProof="0" dirty="0">
                <a:ln>
                  <a:noFill/>
                </a:ln>
                <a:solidFill>
                  <a:prstClr val="black"/>
                </a:solidFill>
                <a:effectLst/>
                <a:uLnTx/>
                <a:uFillTx/>
                <a:latin typeface="Trebuchet MS"/>
                <a:ea typeface="+mn-ea"/>
                <a:cs typeface="+mn-cs"/>
              </a:rPr>
              <a:t>, </a:t>
            </a:r>
            <a:r>
              <a:rPr kumimoji="0" lang="ru-RU" sz="2500" b="1" i="0" u="sng" strike="noStrike" kern="1200" cap="none" spc="0" normalizeH="0" baseline="0" noProof="0" dirty="0">
                <a:ln>
                  <a:noFill/>
                </a:ln>
                <a:solidFill>
                  <a:prstClr val="black"/>
                </a:solidFill>
                <a:effectLst/>
                <a:uLnTx/>
                <a:uFillTx/>
                <a:latin typeface="Trebuchet MS"/>
                <a:ea typeface="+mn-ea"/>
                <a:cs typeface="+mn-cs"/>
              </a:rPr>
              <a:t>в рамках подготовки таких работников к аттестации</a:t>
            </a:r>
            <a:r>
              <a:rPr kumimoji="0" lang="ru-RU" sz="2500" b="1" i="0" u="none" strike="noStrike" kern="1200" cap="none" spc="0" normalizeH="0" baseline="0" noProof="0" dirty="0">
                <a:ln>
                  <a:noFill/>
                </a:ln>
                <a:solidFill>
                  <a:prstClr val="black"/>
                </a:solidFill>
                <a:effectLst/>
                <a:uLnTx/>
                <a:uFillTx/>
                <a:latin typeface="Trebuchet MS"/>
                <a:ea typeface="+mn-ea"/>
                <a:cs typeface="+mn-cs"/>
              </a:rPr>
              <a:t> в области (по вопросам) безопасности в соответствующей сфере (области) или </a:t>
            </a:r>
            <a:r>
              <a:rPr kumimoji="0" lang="ru-RU" sz="2500" b="1" i="0" u="sng" strike="noStrike" kern="1200" cap="none" spc="0" normalizeH="0" baseline="0" noProof="0" dirty="0">
                <a:ln>
                  <a:noFill/>
                </a:ln>
                <a:solidFill>
                  <a:prstClr val="black"/>
                </a:solidFill>
                <a:effectLst/>
                <a:uLnTx/>
                <a:uFillTx/>
                <a:latin typeface="Trebuchet MS"/>
                <a:ea typeface="+mn-ea"/>
                <a:cs typeface="+mn-cs"/>
              </a:rPr>
              <a:t>подготовки и подтверждения готовности к работе</a:t>
            </a:r>
            <a:r>
              <a:rPr kumimoji="0" lang="ru-RU" sz="2500" b="1" i="0" u="none" strike="noStrike" kern="1200" cap="none" spc="0" normalizeH="0" baseline="0" noProof="0" dirty="0">
                <a:ln>
                  <a:noFill/>
                </a:ln>
                <a:solidFill>
                  <a:prstClr val="black"/>
                </a:solidFill>
                <a:effectLst/>
                <a:uLnTx/>
                <a:uFillTx/>
                <a:latin typeface="Trebuchet MS"/>
                <a:ea typeface="+mn-ea"/>
                <a:cs typeface="+mn-cs"/>
              </a:rPr>
              <a:t> </a:t>
            </a:r>
            <a:r>
              <a:rPr kumimoji="0" lang="ru-RU" sz="2500" b="1" i="0" u="none" strike="noStrike" kern="1200" cap="none" spc="0" normalizeH="0" baseline="0" noProof="0" dirty="0">
                <a:ln>
                  <a:noFill/>
                </a:ln>
                <a:solidFill>
                  <a:srgbClr val="FF0000"/>
                </a:solidFill>
                <a:effectLst/>
                <a:uLnTx/>
                <a:uFillTx/>
                <a:latin typeface="Trebuchet MS"/>
                <a:ea typeface="+mn-ea"/>
                <a:cs typeface="+mn-cs"/>
              </a:rPr>
              <a:t>дополнительное обучение по охране труда и проверка знания требований охраны труда не требуются </a:t>
            </a:r>
            <a:r>
              <a:rPr kumimoji="0" lang="ru-RU" sz="2500" b="0" i="0" u="none" strike="noStrike" kern="1200" cap="none" spc="0" normalizeH="0" baseline="0" noProof="0" dirty="0">
                <a:ln>
                  <a:noFill/>
                </a:ln>
                <a:solidFill>
                  <a:prstClr val="black"/>
                </a:solidFill>
                <a:effectLst/>
                <a:uLnTx/>
                <a:uFillTx/>
                <a:latin typeface="Trebuchet MS"/>
                <a:ea typeface="+mn-ea"/>
                <a:cs typeface="+mn-cs"/>
              </a:rPr>
              <a:t>(п.6 Правил обучения)</a:t>
            </a:r>
            <a:r>
              <a:rPr kumimoji="0" lang="ru-RU" sz="2500" b="1" i="0" u="none" strike="noStrike" kern="1200" cap="none" spc="0" normalizeH="0" baseline="0" noProof="0" dirty="0">
                <a:ln>
                  <a:noFill/>
                </a:ln>
                <a:solidFill>
                  <a:prstClr val="black"/>
                </a:solidFill>
                <a:effectLst/>
                <a:uLnTx/>
                <a:uFillTx/>
                <a:latin typeface="Trebuchet MS"/>
                <a:ea typeface="+mn-ea"/>
                <a:cs typeface="+mn-cs"/>
              </a:rPr>
              <a:t>.</a:t>
            </a: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4255742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5C78E-529B-F8D3-39D0-B13C3CB3B21C}"/>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66AE5F19-10E8-23D2-EBD1-F461903C1603}"/>
              </a:ext>
            </a:extLst>
          </p:cNvPr>
          <p:cNvSpPr>
            <a:spLocks noGrp="1"/>
          </p:cNvSpPr>
          <p:nvPr>
            <p:ph idx="1"/>
          </p:nvPr>
        </p:nvSpPr>
        <p:spPr>
          <a:xfrm>
            <a:off x="35496" y="123478"/>
            <a:ext cx="9001000" cy="4968552"/>
          </a:xfrm>
        </p:spPr>
        <p:txBody>
          <a:bodyPr/>
          <a:lstStyle/>
          <a:p>
            <a:pPr marL="0" indent="0" algn="ctr">
              <a:buNone/>
            </a:pPr>
            <a:endParaRPr lang="ru-RU" sz="2200" b="1" dirty="0">
              <a:solidFill>
                <a:schemeClr val="tx1"/>
              </a:solidFill>
            </a:endParaRPr>
          </a:p>
          <a:p>
            <a:pPr marL="257175" marR="0" lvl="0" indent="0" algn="ctr" defTabSz="342900" rtl="0" eaLnBrk="0" fontAlgn="base" latinLnBrk="0" hangingPunct="0">
              <a:lnSpc>
                <a:spcPct val="100000"/>
              </a:lnSpc>
              <a:spcBef>
                <a:spcPts val="750"/>
              </a:spcBef>
              <a:spcAft>
                <a:spcPct val="0"/>
              </a:spcAft>
              <a:buClr>
                <a:srgbClr val="A5B592"/>
              </a:buClr>
              <a:buSzPct val="80000"/>
              <a:buFont typeface="Wingdings 3" pitchFamily="18" charset="2"/>
              <a:buNone/>
              <a:tabLst/>
              <a:defRPr/>
            </a:pPr>
            <a:r>
              <a:rPr kumimoji="0" lang="ru-RU" sz="2000" b="1" i="0" u="none" strike="noStrike" kern="1200" cap="none" spc="0" normalizeH="0" baseline="0" noProof="0" dirty="0">
                <a:ln>
                  <a:noFill/>
                </a:ln>
                <a:solidFill>
                  <a:srgbClr val="E7BC29">
                    <a:lumMod val="50000"/>
                  </a:srgbClr>
                </a:solidFill>
                <a:effectLst/>
                <a:uLnTx/>
                <a:uFillTx/>
                <a:latin typeface="Times New Roman"/>
                <a:ea typeface="+mn-ea"/>
                <a:cs typeface="+mn-cs"/>
              </a:rPr>
              <a:t>Статья 351.6. ТК РФ (части 6, 7)</a:t>
            </a:r>
          </a:p>
          <a:p>
            <a:pPr marL="257175" marR="0" lvl="0" indent="342900" algn="just" defTabSz="342900" rtl="0" eaLnBrk="0" fontAlgn="base" latinLnBrk="0" hangingPunct="0">
              <a:lnSpc>
                <a:spcPct val="100000"/>
              </a:lnSpc>
              <a:spcBef>
                <a:spcPts val="750"/>
              </a:spcBef>
              <a:spcAft>
                <a:spcPct val="0"/>
              </a:spcAft>
              <a:buClr>
                <a:srgbClr val="A5B592"/>
              </a:buClr>
              <a:buSzPct val="80000"/>
              <a:buFont typeface="Wingdings 3" pitchFamily="18" charset="2"/>
              <a:buChar char=""/>
              <a:tabLst/>
              <a:defRPr/>
            </a:pPr>
            <a:r>
              <a:rPr kumimoji="0" lang="ru-RU" sz="1800" b="1" i="0" u="none" strike="noStrike" kern="1200" cap="none" spc="0" normalizeH="0" baseline="0" noProof="0" dirty="0">
                <a:ln>
                  <a:noFill/>
                </a:ln>
                <a:solidFill>
                  <a:srgbClr val="0070C0"/>
                </a:solidFill>
                <a:effectLst/>
                <a:uLnTx/>
                <a:uFillTx/>
                <a:latin typeface="Times New Roman"/>
                <a:ea typeface="+mn-ea"/>
                <a:cs typeface="+mn-cs"/>
              </a:rPr>
              <a:t>Обучение по охране труда </a:t>
            </a:r>
            <a:r>
              <a:rPr kumimoji="0" lang="ru-RU" sz="1800" b="0" i="0" u="none" strike="noStrike" kern="1200" cap="none" spc="0" normalizeH="0" baseline="0" noProof="0" dirty="0">
                <a:ln>
                  <a:noFill/>
                </a:ln>
                <a:solidFill>
                  <a:srgbClr val="404040"/>
                </a:solidFill>
                <a:effectLst/>
                <a:uLnTx/>
                <a:uFillTx/>
                <a:latin typeface="Times New Roman"/>
                <a:ea typeface="+mn-ea"/>
                <a:cs typeface="+mn-cs"/>
              </a:rPr>
              <a:t>работников, осуществляющих трудовую деятельность в сфере электроэнергетики или сфере теплоснабжения, </a:t>
            </a:r>
            <a:r>
              <a:rPr kumimoji="0" lang="ru-RU" sz="1800" b="1" i="0" u="sng" strike="noStrike" kern="1200" cap="none" spc="0" normalizeH="0" baseline="0" noProof="0" dirty="0">
                <a:ln>
                  <a:noFill/>
                </a:ln>
                <a:solidFill>
                  <a:srgbClr val="C00000"/>
                </a:solidFill>
                <a:effectLst/>
                <a:uLnTx/>
                <a:uFillTx/>
                <a:latin typeface="Times New Roman"/>
                <a:ea typeface="+mn-ea"/>
                <a:cs typeface="+mn-cs"/>
              </a:rPr>
              <a:t>может</a:t>
            </a:r>
            <a:r>
              <a:rPr kumimoji="0" lang="ru-RU" sz="1800" b="0" i="0" u="none" strike="noStrike" kern="1200" cap="none" spc="0" normalizeH="0" baseline="0" noProof="0" dirty="0">
                <a:ln>
                  <a:noFill/>
                </a:ln>
                <a:solidFill>
                  <a:srgbClr val="404040"/>
                </a:solidFill>
                <a:effectLst/>
                <a:uLnTx/>
                <a:uFillTx/>
                <a:latin typeface="Times New Roman"/>
                <a:ea typeface="+mn-ea"/>
                <a:cs typeface="+mn-cs"/>
              </a:rPr>
              <a:t> проводиться в рамках подготовки таких работников к </a:t>
            </a:r>
            <a:r>
              <a:rPr kumimoji="0" lang="ru-RU" sz="1800" b="1" i="0" u="none" strike="noStrike" kern="1200" cap="none" spc="0" normalizeH="0" baseline="0" noProof="0" dirty="0">
                <a:ln>
                  <a:noFill/>
                </a:ln>
                <a:solidFill>
                  <a:srgbClr val="0070C0"/>
                </a:solidFill>
                <a:effectLst/>
                <a:uLnTx/>
                <a:uFillTx/>
                <a:latin typeface="Times New Roman"/>
                <a:ea typeface="+mn-ea"/>
                <a:cs typeface="+mn-cs"/>
              </a:rPr>
              <a:t>аттестации</a:t>
            </a:r>
            <a:r>
              <a:rPr kumimoji="0" lang="ru-RU" sz="1800" b="0" i="0" u="none" strike="noStrike" kern="1200" cap="none" spc="0" normalizeH="0" baseline="0" noProof="0" dirty="0">
                <a:ln>
                  <a:noFill/>
                </a:ln>
                <a:solidFill>
                  <a:srgbClr val="404040"/>
                </a:solidFill>
                <a:effectLst/>
                <a:uLnTx/>
                <a:uFillTx/>
                <a:latin typeface="Times New Roman"/>
                <a:ea typeface="+mn-ea"/>
                <a:cs typeface="+mn-cs"/>
              </a:rPr>
              <a:t> в области (по вопросам) безопасности в соответствующей сфере (области) или </a:t>
            </a:r>
            <a:r>
              <a:rPr kumimoji="0" lang="ru-RU" sz="1800" b="1" i="0" u="none" strike="noStrike" kern="1200" cap="none" spc="0" normalizeH="0" baseline="0" noProof="0" dirty="0">
                <a:ln>
                  <a:noFill/>
                </a:ln>
                <a:solidFill>
                  <a:srgbClr val="0070C0"/>
                </a:solidFill>
                <a:effectLst/>
                <a:uLnTx/>
                <a:uFillTx/>
                <a:latin typeface="Times New Roman"/>
                <a:ea typeface="+mn-ea"/>
                <a:cs typeface="+mn-cs"/>
              </a:rPr>
              <a:t>подготовки и подтверждения </a:t>
            </a:r>
            <a:r>
              <a:rPr kumimoji="0" lang="ru-RU" sz="1800" b="0" i="0" u="none" strike="noStrike" kern="1200" cap="none" spc="0" normalizeH="0" baseline="0" noProof="0" dirty="0">
                <a:ln>
                  <a:noFill/>
                </a:ln>
                <a:solidFill>
                  <a:srgbClr val="404040"/>
                </a:solidFill>
                <a:effectLst/>
                <a:uLnTx/>
                <a:uFillTx/>
                <a:latin typeface="Times New Roman"/>
                <a:ea typeface="+mn-ea"/>
                <a:cs typeface="+mn-cs"/>
              </a:rPr>
              <a:t>готовности к работе. В этом случае проверка знания указанными работниками требований охраны труда проводится в рамках их аттестации или подготовки и подтверждения готовности к работе.</a:t>
            </a:r>
          </a:p>
          <a:p>
            <a:pPr marL="257175" marR="0" lvl="0" indent="342900" algn="just" defTabSz="342900" rtl="0" eaLnBrk="0" fontAlgn="base" latinLnBrk="0" hangingPunct="0">
              <a:lnSpc>
                <a:spcPct val="100000"/>
              </a:lnSpc>
              <a:spcBef>
                <a:spcPts val="750"/>
              </a:spcBef>
              <a:spcAft>
                <a:spcPct val="0"/>
              </a:spcAft>
              <a:buClr>
                <a:srgbClr val="A5B592"/>
              </a:buClr>
              <a:buSzPct val="80000"/>
              <a:buFont typeface="Wingdings 3" pitchFamily="18" charset="2"/>
              <a:buChar char=""/>
              <a:tabLst/>
              <a:defRPr/>
            </a:pPr>
            <a:r>
              <a:rPr kumimoji="0" lang="ru-RU" sz="1800" b="1" i="0" u="none" strike="noStrike" kern="1200" cap="none" spc="0" normalizeH="0" baseline="0" noProof="0" dirty="0">
                <a:ln>
                  <a:noFill/>
                </a:ln>
                <a:solidFill>
                  <a:srgbClr val="0070C0"/>
                </a:solidFill>
                <a:effectLst/>
                <a:uLnTx/>
                <a:uFillTx/>
                <a:latin typeface="Times New Roman"/>
                <a:ea typeface="+mn-ea"/>
                <a:cs typeface="+mn-cs"/>
              </a:rPr>
              <a:t>Инструктаж по охране труда </a:t>
            </a:r>
            <a:r>
              <a:rPr kumimoji="0" lang="ru-RU" sz="1800" b="0" i="0" u="none" strike="noStrike" kern="1200" cap="none" spc="0" normalizeH="0" baseline="0" noProof="0" dirty="0">
                <a:ln>
                  <a:noFill/>
                </a:ln>
                <a:solidFill>
                  <a:srgbClr val="404040"/>
                </a:solidFill>
                <a:effectLst/>
                <a:uLnTx/>
                <a:uFillTx/>
                <a:latin typeface="Times New Roman"/>
                <a:ea typeface="+mn-ea"/>
                <a:cs typeface="+mn-cs"/>
              </a:rPr>
              <a:t>для работников, которые осуществляют трудовую деятельность в сфере электроэнергетики или сфере теплоснабжения и обязаны в соответствии с федеральным законом проходить подготовку и получать подтверждение готовности к работе, </a:t>
            </a:r>
            <a:r>
              <a:rPr kumimoji="0" lang="ru-RU" sz="1800" b="1" i="0" u="sng" strike="noStrike" kern="1200" cap="none" spc="0" normalizeH="0" baseline="0" noProof="0" dirty="0">
                <a:ln>
                  <a:noFill/>
                </a:ln>
                <a:solidFill>
                  <a:srgbClr val="FF0000"/>
                </a:solidFill>
                <a:effectLst/>
                <a:uLnTx/>
                <a:uFillTx/>
                <a:latin typeface="Times New Roman"/>
                <a:ea typeface="+mn-ea"/>
                <a:cs typeface="+mn-cs"/>
              </a:rPr>
              <a:t>проводится </a:t>
            </a:r>
            <a:r>
              <a:rPr kumimoji="0" lang="ru-RU" sz="1800" b="0" i="0" u="none" strike="noStrike" kern="1200" cap="none" spc="0" normalizeH="0" baseline="0" noProof="0" dirty="0">
                <a:ln>
                  <a:noFill/>
                </a:ln>
                <a:solidFill>
                  <a:srgbClr val="0070C0"/>
                </a:solidFill>
                <a:effectLst/>
                <a:uLnTx/>
                <a:uFillTx/>
                <a:latin typeface="Times New Roman"/>
                <a:ea typeface="+mn-ea"/>
                <a:cs typeface="+mn-cs"/>
              </a:rPr>
              <a:t>при подготовке и подтверждении </a:t>
            </a:r>
            <a:r>
              <a:rPr kumimoji="0" lang="ru-RU" sz="1800" b="0" i="0" u="none" strike="noStrike" kern="1200" cap="none" spc="0" normalizeH="0" baseline="0" noProof="0" dirty="0">
                <a:ln>
                  <a:noFill/>
                </a:ln>
                <a:solidFill>
                  <a:srgbClr val="404040"/>
                </a:solidFill>
                <a:effectLst/>
                <a:uLnTx/>
                <a:uFillTx/>
                <a:latin typeface="Times New Roman"/>
                <a:ea typeface="+mn-ea"/>
                <a:cs typeface="+mn-cs"/>
              </a:rPr>
              <a:t>готовности к работе</a:t>
            </a:r>
            <a:r>
              <a:rPr kumimoji="0" lang="ru-RU" sz="1400" b="0" i="0" u="none" strike="noStrike" kern="1200" cap="none" spc="0" normalizeH="0" baseline="0" noProof="0" dirty="0">
                <a:ln>
                  <a:noFill/>
                </a:ln>
                <a:solidFill>
                  <a:srgbClr val="404040"/>
                </a:solidFill>
                <a:effectLst/>
                <a:uLnTx/>
                <a:uFillTx/>
                <a:latin typeface="Times New Roman"/>
                <a:ea typeface="+mn-ea"/>
                <a:cs typeface="+mn-cs"/>
              </a:rPr>
              <a:t>.</a:t>
            </a: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005144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2D5BE-DC47-E672-BF35-9872B0AEECAA}"/>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350F4A53-7DDA-1F14-8BCF-489AC8E12C34}"/>
              </a:ext>
            </a:extLst>
          </p:cNvPr>
          <p:cNvSpPr>
            <a:spLocks noGrp="1"/>
          </p:cNvSpPr>
          <p:nvPr>
            <p:ph idx="1"/>
          </p:nvPr>
        </p:nvSpPr>
        <p:spPr>
          <a:xfrm>
            <a:off x="35496" y="123478"/>
            <a:ext cx="9001000" cy="4968552"/>
          </a:xfrm>
        </p:spPr>
        <p:txBody>
          <a:bodyPr/>
          <a:lstStyle/>
          <a:p>
            <a:pPr marL="257175" marR="0" lvl="0" indent="0" algn="ctr" defTabSz="342900" rtl="0" eaLnBrk="0" fontAlgn="base" latinLnBrk="0" hangingPunct="0">
              <a:lnSpc>
                <a:spcPct val="100000"/>
              </a:lnSpc>
              <a:spcBef>
                <a:spcPts val="750"/>
              </a:spcBef>
              <a:spcAft>
                <a:spcPct val="0"/>
              </a:spcAft>
              <a:buClr>
                <a:srgbClr val="418AB3"/>
              </a:buClr>
              <a:buSzPct val="80000"/>
              <a:buFont typeface="Wingdings 3" pitchFamily="18" charset="2"/>
              <a:buNone/>
              <a:tabLst/>
              <a:defRPr/>
            </a:pPr>
            <a:r>
              <a:rPr kumimoji="0" lang="ru-RU" sz="2000" b="1" i="0" u="none" strike="noStrike" kern="1200" cap="none" spc="0" normalizeH="0" baseline="0" noProof="0" dirty="0">
                <a:ln>
                  <a:noFill/>
                </a:ln>
                <a:solidFill>
                  <a:srgbClr val="F69200">
                    <a:lumMod val="50000"/>
                  </a:srgbClr>
                </a:solidFill>
                <a:effectLst/>
                <a:uLnTx/>
                <a:uFillTx/>
                <a:latin typeface="Times New Roman"/>
                <a:ea typeface="+mn-ea"/>
                <a:cs typeface="+mn-cs"/>
              </a:rPr>
              <a:t>Статья 351.6. ТК РФ (части 8, 9)</a:t>
            </a:r>
          </a:p>
          <a:p>
            <a:pPr marL="0" marR="0" lvl="0" indent="0" algn="just" defTabSz="342900" rtl="0" eaLnBrk="0" fontAlgn="base" latinLnBrk="0" hangingPunct="0">
              <a:lnSpc>
                <a:spcPct val="100000"/>
              </a:lnSpc>
              <a:spcBef>
                <a:spcPts val="750"/>
              </a:spcBef>
              <a:spcAft>
                <a:spcPct val="0"/>
              </a:spcAft>
              <a:buClr>
                <a:srgbClr val="A5B592"/>
              </a:buClr>
              <a:buSzPct val="80000"/>
              <a:buFont typeface="Wingdings 3" pitchFamily="18" charset="2"/>
              <a:buChar char=""/>
              <a:tabLst/>
              <a:defRPr/>
            </a:pPr>
            <a:r>
              <a:rPr kumimoji="0" lang="ru-RU" sz="2000" b="0" i="0" u="none" strike="noStrike" kern="1200" cap="none" spc="0" normalizeH="0" baseline="0" noProof="0" dirty="0">
                <a:ln>
                  <a:noFill/>
                </a:ln>
                <a:solidFill>
                  <a:srgbClr val="404040"/>
                </a:solidFill>
                <a:effectLst/>
                <a:uLnTx/>
                <a:uFillTx/>
                <a:latin typeface="Times New Roman"/>
                <a:ea typeface="+mn-ea"/>
                <a:cs typeface="+mn-cs"/>
              </a:rPr>
              <a:t>В случае прохождения работниками обучения по охране труда, инструктажа по охране труда и проверки знания указанными работниками требований охраны труда </a:t>
            </a:r>
            <a:r>
              <a:rPr kumimoji="0" lang="ru-RU" sz="2000" b="0" i="0" u="none" strike="noStrike" kern="1200" cap="none" spc="0" normalizeH="0" baseline="0" noProof="0" dirty="0">
                <a:ln>
                  <a:noFill/>
                </a:ln>
                <a:solidFill>
                  <a:srgbClr val="0070C0"/>
                </a:solidFill>
                <a:effectLst/>
                <a:uLnTx/>
                <a:uFillTx/>
                <a:latin typeface="Times New Roman"/>
                <a:ea typeface="+mn-ea"/>
                <a:cs typeface="+mn-cs"/>
              </a:rPr>
              <a:t>в рамках подготовки к аттестации и аттестации указанных работников или подготовки и подтверждения готовности к работе</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 в соответствии с </a:t>
            </a:r>
            <a:r>
              <a:rPr kumimoji="0" lang="ru-RU" sz="2000" b="0" i="0" u="none" strike="noStrike" kern="1200" cap="none" spc="0" normalizeH="0" baseline="0" noProof="0" dirty="0">
                <a:ln>
                  <a:noFill/>
                </a:ln>
                <a:solidFill>
                  <a:srgbClr val="0070C0"/>
                </a:solidFill>
                <a:effectLst/>
                <a:uLnTx/>
                <a:uFillTx/>
                <a:latin typeface="Times New Roman"/>
                <a:ea typeface="+mn-ea"/>
                <a:cs typeface="+mn-cs"/>
              </a:rPr>
              <a:t>частями 6 </a:t>
            </a:r>
            <a:r>
              <a:rPr kumimoji="0" lang="ru-RU" sz="2000" b="0" i="0" u="none" strike="noStrike" kern="1200" cap="none" spc="0" normalizeH="0" baseline="0" noProof="0" dirty="0">
                <a:ln>
                  <a:noFill/>
                </a:ln>
                <a:solidFill>
                  <a:prstClr val="black"/>
                </a:solidFill>
                <a:effectLst/>
                <a:uLnTx/>
                <a:uFillTx/>
                <a:latin typeface="Times New Roman"/>
                <a:ea typeface="+mn-ea"/>
                <a:cs typeface="+mn-cs"/>
              </a:rPr>
              <a:t>и</a:t>
            </a:r>
            <a:r>
              <a:rPr kumimoji="0" lang="ru-RU" sz="2000" b="0" i="0" u="none" strike="noStrike" kern="1200" cap="none" spc="0" normalizeH="0" baseline="0" noProof="0" dirty="0">
                <a:ln>
                  <a:noFill/>
                </a:ln>
                <a:solidFill>
                  <a:srgbClr val="0070C0"/>
                </a:solidFill>
                <a:effectLst/>
                <a:uLnTx/>
                <a:uFillTx/>
                <a:latin typeface="Times New Roman"/>
                <a:ea typeface="+mn-ea"/>
                <a:cs typeface="+mn-cs"/>
              </a:rPr>
              <a:t> 7</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 настоящей статьи </a:t>
            </a:r>
            <a:r>
              <a:rPr kumimoji="0" lang="ru-RU" sz="2000" b="1" i="0" u="none" strike="noStrike" kern="1200" cap="none" spc="0" normalizeH="0" baseline="0" noProof="0" dirty="0">
                <a:ln>
                  <a:noFill/>
                </a:ln>
                <a:solidFill>
                  <a:srgbClr val="FF0000"/>
                </a:solidFill>
                <a:effectLst/>
                <a:uLnTx/>
                <a:uFillTx/>
                <a:latin typeface="Times New Roman"/>
                <a:ea typeface="+mn-ea"/>
                <a:cs typeface="+mn-cs"/>
              </a:rPr>
              <a:t>дополнительные обучение </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по охране труда, инструктаж по охране труда и проверка знания требований охраны труда в порядке, установленном </a:t>
            </a:r>
            <a:r>
              <a:rPr kumimoji="0" lang="ru-RU" sz="2000" b="0" i="0" u="none" strike="noStrike" kern="1200" cap="none" spc="0" normalizeH="0" baseline="0" noProof="0" dirty="0">
                <a:ln>
                  <a:noFill/>
                </a:ln>
                <a:solidFill>
                  <a:srgbClr val="0000FF"/>
                </a:solidFill>
                <a:effectLst/>
                <a:uLnTx/>
                <a:uFillTx/>
                <a:latin typeface="Times New Roman"/>
                <a:ea typeface="+mn-ea"/>
                <a:cs typeface="+mn-cs"/>
                <a:hlinkClick r:id="rId2"/>
              </a:rPr>
              <a:t>частями первой</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 и </a:t>
            </a:r>
            <a:r>
              <a:rPr kumimoji="0" lang="ru-RU" sz="2000" b="0" i="0" u="none" strike="noStrike" kern="1200" cap="none" spc="0" normalizeH="0" baseline="0" noProof="0" dirty="0">
                <a:ln>
                  <a:noFill/>
                </a:ln>
                <a:solidFill>
                  <a:srgbClr val="0000FF"/>
                </a:solidFill>
                <a:effectLst/>
                <a:uLnTx/>
                <a:uFillTx/>
                <a:latin typeface="Times New Roman"/>
                <a:ea typeface="+mn-ea"/>
                <a:cs typeface="+mn-cs"/>
                <a:hlinkClick r:id="rId3"/>
              </a:rPr>
              <a:t>второй статьи 225</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 ТК РФ, </a:t>
            </a:r>
            <a:r>
              <a:rPr kumimoji="0" lang="ru-RU" sz="2000" b="1" i="0" u="none" strike="noStrike" kern="1200" cap="none" spc="0" normalizeH="0" baseline="0" noProof="0" dirty="0">
                <a:ln>
                  <a:noFill/>
                </a:ln>
                <a:solidFill>
                  <a:srgbClr val="FF0000"/>
                </a:solidFill>
                <a:effectLst/>
                <a:uLnTx/>
                <a:uFillTx/>
                <a:latin typeface="Times New Roman"/>
                <a:ea typeface="+mn-ea"/>
                <a:cs typeface="+mn-cs"/>
              </a:rPr>
              <a:t>не требуются</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a:t>
            </a:r>
          </a:p>
          <a:p>
            <a:pPr marL="0" marR="0" lvl="0" indent="0" algn="just" defTabSz="342900" rtl="0" eaLnBrk="0" fontAlgn="base" latinLnBrk="0" hangingPunct="0">
              <a:lnSpc>
                <a:spcPct val="100000"/>
              </a:lnSpc>
              <a:spcBef>
                <a:spcPts val="750"/>
              </a:spcBef>
              <a:spcAft>
                <a:spcPct val="0"/>
              </a:spcAft>
              <a:buClr>
                <a:srgbClr val="A5B592"/>
              </a:buClr>
              <a:buSzPct val="80000"/>
              <a:buFont typeface="Wingdings 3" pitchFamily="18" charset="2"/>
              <a:buNone/>
              <a:tabLst/>
              <a:defRPr/>
            </a:pPr>
            <a:endParaRPr kumimoji="0" lang="ru-RU" sz="2000" b="0" i="0" u="none" strike="noStrike" kern="1200" cap="none" spc="0" normalizeH="0" baseline="0" noProof="0" dirty="0">
              <a:ln>
                <a:noFill/>
              </a:ln>
              <a:solidFill>
                <a:srgbClr val="404040"/>
              </a:solidFill>
              <a:effectLst/>
              <a:uLnTx/>
              <a:uFillTx/>
              <a:latin typeface="Times New Roman"/>
              <a:ea typeface="+mn-ea"/>
              <a:cs typeface="+mn-cs"/>
            </a:endParaRPr>
          </a:p>
          <a:p>
            <a:pPr marL="0" marR="0" lvl="0" indent="0" algn="just" defTabSz="342900" rtl="0" eaLnBrk="0" fontAlgn="base" latinLnBrk="0" hangingPunct="0">
              <a:lnSpc>
                <a:spcPct val="100000"/>
              </a:lnSpc>
              <a:spcBef>
                <a:spcPts val="750"/>
              </a:spcBef>
              <a:spcAft>
                <a:spcPct val="0"/>
              </a:spcAft>
              <a:buClr>
                <a:srgbClr val="A5B592"/>
              </a:buClr>
              <a:buSzPct val="80000"/>
              <a:buFont typeface="Wingdings 3" pitchFamily="18" charset="2"/>
              <a:buChar char=""/>
              <a:tabLst/>
              <a:defRPr/>
            </a:pPr>
            <a:r>
              <a:rPr kumimoji="0" lang="ru-RU" sz="2000" b="1" i="0" u="none" strike="noStrike" kern="1200" cap="none" spc="0" normalizeH="0" baseline="0" noProof="0" dirty="0">
                <a:ln>
                  <a:noFill/>
                </a:ln>
                <a:solidFill>
                  <a:srgbClr val="0070C0"/>
                </a:solidFill>
                <a:effectLst/>
                <a:uLnTx/>
                <a:uFillTx/>
                <a:latin typeface="Times New Roman"/>
                <a:ea typeface="+mn-ea"/>
                <a:cs typeface="+mn-cs"/>
              </a:rPr>
              <a:t>Наряду</a:t>
            </a:r>
            <a:r>
              <a:rPr kumimoji="0" lang="ru-RU" sz="2000" b="0" i="0" u="none" strike="noStrike" kern="1200" cap="none" spc="0" normalizeH="0" baseline="0" noProof="0" dirty="0">
                <a:ln>
                  <a:noFill/>
                </a:ln>
                <a:solidFill>
                  <a:srgbClr val="404040"/>
                </a:solidFill>
                <a:effectLst/>
                <a:uLnTx/>
                <a:uFillTx/>
                <a:latin typeface="Times New Roman"/>
                <a:ea typeface="+mn-ea"/>
                <a:cs typeface="+mn-cs"/>
              </a:rPr>
              <a:t> с прохождением аттестации, подготовки и получением подтверждения готовности к работе </a:t>
            </a:r>
            <a:r>
              <a:rPr kumimoji="0" lang="ru-RU" sz="2000" b="1" i="0" u="none" strike="noStrike" kern="1200" cap="none" spc="0" normalizeH="0" baseline="0" noProof="0" dirty="0">
                <a:ln>
                  <a:noFill/>
                </a:ln>
                <a:solidFill>
                  <a:srgbClr val="0070C0"/>
                </a:solidFill>
                <a:effectLst/>
                <a:uLnTx/>
                <a:uFillTx/>
                <a:latin typeface="Times New Roman"/>
                <a:ea typeface="+mn-ea"/>
                <a:cs typeface="+mn-cs"/>
              </a:rPr>
              <a:t>может проводиться независимая оценка квалификации</a:t>
            </a:r>
          </a:p>
          <a:p>
            <a:pPr marL="0" indent="0" algn="ctr">
              <a:buNone/>
            </a:pPr>
            <a:endParaRPr lang="ru-RU" sz="2200" b="1" dirty="0">
              <a:solidFill>
                <a:schemeClr val="tx1"/>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778453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738D7-C392-3466-04DD-0C39075BE5DD}"/>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FAE5CDF7-F05C-9756-0F8F-A014BE235993}"/>
              </a:ext>
            </a:extLst>
          </p:cNvPr>
          <p:cNvSpPr>
            <a:spLocks noGrp="1"/>
          </p:cNvSpPr>
          <p:nvPr>
            <p:ph idx="1"/>
          </p:nvPr>
        </p:nvSpPr>
        <p:spPr>
          <a:xfrm>
            <a:off x="35496" y="123478"/>
            <a:ext cx="7200800" cy="4968552"/>
          </a:xfrm>
        </p:spPr>
        <p:txBody>
          <a:bodyPr/>
          <a:lstStyle/>
          <a:p>
            <a:pPr marL="0" marR="0" lvl="0" indent="0" algn="ctr" defTabSz="342900" rtl="0" eaLnBrk="0" fontAlgn="base" latinLnBrk="0" hangingPunct="0">
              <a:lnSpc>
                <a:spcPct val="100000"/>
              </a:lnSpc>
              <a:spcBef>
                <a:spcPts val="750"/>
              </a:spcBef>
              <a:spcAft>
                <a:spcPct val="0"/>
              </a:spcAft>
              <a:buClr>
                <a:srgbClr val="A5B592"/>
              </a:buClr>
              <a:buSzPct val="80000"/>
              <a:buFont typeface="Wingdings 3" pitchFamily="18" charset="2"/>
              <a:buNone/>
              <a:tabLst/>
              <a:defRPr/>
            </a:pPr>
            <a:r>
              <a:rPr kumimoji="0" lang="ru-RU" sz="3000" b="1" i="0" u="none" strike="noStrike" kern="1200" cap="none" spc="0" normalizeH="0" baseline="0" noProof="0" dirty="0">
                <a:ln>
                  <a:noFill/>
                </a:ln>
                <a:solidFill>
                  <a:srgbClr val="E7BC29">
                    <a:lumMod val="50000"/>
                  </a:srgbClr>
                </a:solidFill>
                <a:effectLst/>
                <a:uLnTx/>
                <a:uFillTx/>
                <a:latin typeface="Cambria" pitchFamily="18" charset="0"/>
                <a:ea typeface="Cambria" pitchFamily="18" charset="0"/>
                <a:cs typeface="+mn-cs"/>
              </a:rPr>
              <a:t>НАПОМИНАЮ</a:t>
            </a:r>
          </a:p>
          <a:p>
            <a:pPr marL="0" marR="0" lvl="0" indent="0" algn="ctr" defTabSz="342900" rtl="0" eaLnBrk="0" fontAlgn="base" latinLnBrk="0" hangingPunct="0">
              <a:lnSpc>
                <a:spcPct val="100000"/>
              </a:lnSpc>
              <a:spcBef>
                <a:spcPts val="750"/>
              </a:spcBef>
              <a:spcAft>
                <a:spcPct val="0"/>
              </a:spcAft>
              <a:buClr>
                <a:srgbClr val="A5B592"/>
              </a:buClr>
              <a:buSzPct val="80000"/>
              <a:buFont typeface="Wingdings 3" pitchFamily="18" charset="2"/>
              <a:buNone/>
              <a:tabLst/>
              <a:defRPr/>
            </a:pPr>
            <a:endParaRPr kumimoji="0" lang="ru-RU" sz="3000" b="1" i="0" u="none" strike="noStrike" kern="1200" cap="none" spc="0" normalizeH="0" baseline="0" noProof="0" dirty="0">
              <a:ln>
                <a:noFill/>
              </a:ln>
              <a:solidFill>
                <a:srgbClr val="E7BC29">
                  <a:lumMod val="50000"/>
                </a:srgbClr>
              </a:solidFill>
              <a:effectLst/>
              <a:uLnTx/>
              <a:uFillTx/>
              <a:latin typeface="Cambria" pitchFamily="18" charset="0"/>
              <a:ea typeface="Cambria" pitchFamily="18" charset="0"/>
              <a:cs typeface="+mn-cs"/>
            </a:endParaRPr>
          </a:p>
          <a:p>
            <a:pPr marL="0" marR="0" lvl="0" indent="0" algn="just" defTabSz="342900" rtl="0" eaLnBrk="0" fontAlgn="base" latinLnBrk="0" hangingPunct="0">
              <a:lnSpc>
                <a:spcPct val="100000"/>
              </a:lnSpc>
              <a:spcBef>
                <a:spcPts val="750"/>
              </a:spcBef>
              <a:spcAft>
                <a:spcPct val="0"/>
              </a:spcAft>
              <a:buClr>
                <a:srgbClr val="A5B592"/>
              </a:buClr>
              <a:buSzPct val="80000"/>
              <a:buFont typeface="Wingdings 3" pitchFamily="18" charset="2"/>
              <a:buNone/>
              <a:tabLst/>
              <a:defRPr/>
            </a:pPr>
            <a:r>
              <a:rPr kumimoji="0" lang="ru-RU" sz="2400" b="0" i="0" u="none" strike="noStrike" kern="1200" cap="none" spc="0" normalizeH="0" baseline="0" noProof="0" dirty="0">
                <a:ln>
                  <a:noFill/>
                </a:ln>
                <a:solidFill>
                  <a:srgbClr val="404040"/>
                </a:solidFill>
                <a:effectLst/>
                <a:uLnTx/>
                <a:uFillTx/>
                <a:latin typeface="Times New Roman"/>
                <a:ea typeface="+mn-ea"/>
                <a:cs typeface="+mn-cs"/>
              </a:rPr>
              <a:t>Что при проведении аттестации, которая может послужить основанием для увольнения работников в соответствии с </a:t>
            </a:r>
            <a:r>
              <a:rPr kumimoji="0" lang="ru-RU" sz="2400" b="0" i="0" u="none" strike="noStrike" kern="1200" cap="none" spc="0" normalizeH="0" baseline="0" noProof="0" dirty="0">
                <a:ln>
                  <a:noFill/>
                </a:ln>
                <a:solidFill>
                  <a:srgbClr val="0000FF"/>
                </a:solidFill>
                <a:effectLst/>
                <a:uLnTx/>
                <a:uFillTx/>
                <a:latin typeface="Times New Roman"/>
                <a:ea typeface="+mn-ea"/>
                <a:cs typeface="+mn-cs"/>
                <a:hlinkClick r:id="rId2"/>
              </a:rPr>
              <a:t>п. 3 ч. 1 ст. 81</a:t>
            </a:r>
            <a:r>
              <a:rPr kumimoji="0" lang="ru-RU" sz="2400" b="0" i="0" u="none" strike="noStrike" kern="1200" cap="none" spc="0" normalizeH="0" baseline="0" noProof="0" dirty="0">
                <a:ln>
                  <a:noFill/>
                </a:ln>
                <a:solidFill>
                  <a:srgbClr val="404040"/>
                </a:solidFill>
                <a:effectLst/>
                <a:uLnTx/>
                <a:uFillTx/>
                <a:latin typeface="Times New Roman"/>
                <a:ea typeface="+mn-ea"/>
                <a:cs typeface="+mn-cs"/>
              </a:rPr>
              <a:t> ТК РФ, </a:t>
            </a:r>
            <a:r>
              <a:rPr kumimoji="0" lang="ru-RU" sz="2400" b="1" i="0" u="none" strike="noStrike" kern="1200" cap="none" spc="0" normalizeH="0" baseline="0" noProof="0" dirty="0">
                <a:ln>
                  <a:noFill/>
                </a:ln>
                <a:solidFill>
                  <a:srgbClr val="E7BC29">
                    <a:lumMod val="50000"/>
                  </a:srgbClr>
                </a:solidFill>
                <a:effectLst/>
                <a:uLnTx/>
                <a:uFillTx/>
                <a:latin typeface="Times New Roman"/>
                <a:ea typeface="+mn-ea"/>
                <a:cs typeface="+mn-cs"/>
              </a:rPr>
              <a:t>в состав аттестационной комиссии</a:t>
            </a:r>
            <a:r>
              <a:rPr kumimoji="0" lang="ru-RU" sz="2400" b="1" i="0" u="none" strike="noStrike" kern="1200" cap="none" spc="0" normalizeH="0" baseline="0" noProof="0" dirty="0">
                <a:ln>
                  <a:noFill/>
                </a:ln>
                <a:solidFill>
                  <a:srgbClr val="0070C0"/>
                </a:solidFill>
                <a:effectLst/>
                <a:uLnTx/>
                <a:uFillTx/>
                <a:latin typeface="Times New Roman"/>
                <a:ea typeface="+mn-ea"/>
                <a:cs typeface="+mn-cs"/>
              </a:rPr>
              <a:t> </a:t>
            </a:r>
            <a:r>
              <a:rPr kumimoji="0" lang="ru-RU" sz="2400" b="0" i="0" u="none" strike="noStrike" kern="1200" cap="none" spc="0" normalizeH="0" baseline="0" noProof="0" dirty="0">
                <a:ln>
                  <a:noFill/>
                </a:ln>
                <a:solidFill>
                  <a:srgbClr val="404040"/>
                </a:solidFill>
                <a:effectLst/>
                <a:uLnTx/>
                <a:uFillTx/>
                <a:latin typeface="Times New Roman"/>
                <a:ea typeface="+mn-ea"/>
                <a:cs typeface="+mn-cs"/>
              </a:rPr>
              <a:t>в обязательном порядке включается </a:t>
            </a:r>
            <a:r>
              <a:rPr kumimoji="0" lang="ru-RU" sz="2400" b="1" i="0" u="none" strike="noStrike" kern="1200" cap="none" spc="0" normalizeH="0" baseline="0" noProof="0" dirty="0">
                <a:ln>
                  <a:noFill/>
                </a:ln>
                <a:solidFill>
                  <a:srgbClr val="0070C0"/>
                </a:solidFill>
                <a:effectLst/>
                <a:uLnTx/>
                <a:uFillTx/>
                <a:latin typeface="Times New Roman"/>
                <a:ea typeface="+mn-ea"/>
                <a:cs typeface="+mn-cs"/>
              </a:rPr>
              <a:t>представитель выборного органа соответствующей первичной профсоюзной организации </a:t>
            </a:r>
            <a:r>
              <a:rPr kumimoji="0" lang="ru-RU" sz="2400" b="0" i="0" u="none" strike="noStrike" kern="1200" cap="none" spc="0" normalizeH="0" baseline="0" noProof="0" dirty="0">
                <a:ln>
                  <a:noFill/>
                </a:ln>
                <a:solidFill>
                  <a:srgbClr val="404040"/>
                </a:solidFill>
                <a:effectLst/>
                <a:uLnTx/>
                <a:uFillTx/>
                <a:latin typeface="Times New Roman"/>
                <a:ea typeface="+mn-ea"/>
                <a:cs typeface="+mn-cs"/>
              </a:rPr>
              <a:t>(</a:t>
            </a:r>
            <a:r>
              <a:rPr kumimoji="0" lang="ru-RU" sz="2400" b="0" i="0" u="none" strike="noStrike" kern="1200" cap="none" spc="0" normalizeH="0" baseline="0" noProof="0" dirty="0">
                <a:ln>
                  <a:noFill/>
                </a:ln>
                <a:solidFill>
                  <a:srgbClr val="0000FF"/>
                </a:solidFill>
                <a:effectLst/>
                <a:uLnTx/>
                <a:uFillTx/>
                <a:latin typeface="Times New Roman"/>
                <a:ea typeface="+mn-ea"/>
                <a:cs typeface="+mn-cs"/>
                <a:hlinkClick r:id="rId3"/>
              </a:rPr>
              <a:t>ст. 82</a:t>
            </a:r>
            <a:r>
              <a:rPr kumimoji="0" lang="ru-RU" sz="2400" b="0" i="0" u="none" strike="noStrike" kern="1200" cap="none" spc="0" normalizeH="0" baseline="0" noProof="0" dirty="0">
                <a:ln>
                  <a:noFill/>
                </a:ln>
                <a:solidFill>
                  <a:srgbClr val="404040"/>
                </a:solidFill>
                <a:effectLst/>
                <a:uLnTx/>
                <a:uFillTx/>
                <a:latin typeface="Times New Roman"/>
                <a:ea typeface="+mn-ea"/>
                <a:cs typeface="+mn-cs"/>
              </a:rPr>
              <a:t> ТК РФ).</a:t>
            </a:r>
          </a:p>
          <a:p>
            <a:pPr marL="0" indent="0" algn="ctr">
              <a:buNone/>
            </a:pPr>
            <a:endParaRPr lang="ru-RU" sz="2200" b="1" dirty="0">
              <a:solidFill>
                <a:schemeClr val="tx1"/>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487000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CD5B5-4F8F-5E84-9A99-6BB7283D6F60}"/>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037C9E3F-E3B3-1D4C-1980-F4DFF25A8AF5}"/>
              </a:ext>
            </a:extLst>
          </p:cNvPr>
          <p:cNvSpPr>
            <a:spLocks noGrp="1"/>
          </p:cNvSpPr>
          <p:nvPr>
            <p:ph idx="1"/>
          </p:nvPr>
        </p:nvSpPr>
        <p:spPr>
          <a:xfrm>
            <a:off x="35496" y="123478"/>
            <a:ext cx="6696744" cy="4968552"/>
          </a:xfrm>
        </p:spPr>
        <p:txBody>
          <a:bodyPr/>
          <a:lstStyle/>
          <a:p>
            <a:pPr marL="0" indent="0" algn="ctr">
              <a:buNone/>
            </a:pPr>
            <a:endParaRPr lang="ru-RU" sz="2200" b="1" dirty="0">
              <a:solidFill>
                <a:schemeClr val="tx1"/>
              </a:solidFill>
            </a:endParaRPr>
          </a:p>
          <a:p>
            <a:pPr marL="0" indent="0" algn="ctr">
              <a:buNone/>
            </a:pPr>
            <a:endParaRPr lang="ru-RU" sz="2200" b="1" dirty="0">
              <a:solidFill>
                <a:schemeClr val="tx1"/>
              </a:solidFill>
            </a:endParaRPr>
          </a:p>
          <a:p>
            <a:pPr marL="0" indent="0" algn="ctr">
              <a:buNone/>
            </a:pPr>
            <a:r>
              <a:rPr lang="ru-RU" sz="2200" b="1" dirty="0">
                <a:solidFill>
                  <a:schemeClr val="tx1"/>
                </a:solidFill>
              </a:rPr>
              <a:t>Для работников, порядок проведения аттестации которых не установлен нормативными правовыми актами, он определяется локальным нормативным актом работодателя (например, положением), принимаемым с учетом мнения представительного органа работников (при его наличии).</a:t>
            </a:r>
          </a:p>
          <a:p>
            <a:endParaRPr lang="ru-RU" sz="1800" i="1" dirty="0">
              <a:solidFill>
                <a:schemeClr val="tx1"/>
              </a:solidFill>
            </a:endParaRP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417168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C69A0-2E35-1F6C-6A1A-FD9A0756C7EC}"/>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E41C38CD-95A0-1488-80E9-DABC6C256889}"/>
              </a:ext>
            </a:extLst>
          </p:cNvPr>
          <p:cNvSpPr>
            <a:spLocks noGrp="1"/>
          </p:cNvSpPr>
          <p:nvPr>
            <p:ph idx="1"/>
          </p:nvPr>
        </p:nvSpPr>
        <p:spPr>
          <a:xfrm>
            <a:off x="35496" y="123478"/>
            <a:ext cx="8784976" cy="4968552"/>
          </a:xfrm>
        </p:spPr>
        <p:txBody>
          <a:bodyPr/>
          <a:lstStyle/>
          <a:p>
            <a:pPr marL="0" indent="0" algn="ctr">
              <a:buNone/>
            </a:pPr>
            <a:r>
              <a:rPr lang="ru-RU" sz="2200" b="1" dirty="0">
                <a:solidFill>
                  <a:schemeClr val="tx1"/>
                </a:solidFill>
              </a:rPr>
              <a:t>Рекомендуется издать ЛНА, включив в него следующее:</a:t>
            </a:r>
          </a:p>
          <a:p>
            <a:pPr>
              <a:buFont typeface="Wingdings" panose="05000000000000000000" pitchFamily="2" charset="2"/>
              <a:buChar char="Ø"/>
            </a:pPr>
            <a:r>
              <a:rPr lang="ru-RU" sz="1600" b="1" dirty="0">
                <a:solidFill>
                  <a:schemeClr val="tx1"/>
                </a:solidFill>
              </a:rPr>
              <a:t>цели и задачи проведения аттестации;</a:t>
            </a:r>
          </a:p>
          <a:p>
            <a:pPr>
              <a:buFont typeface="Wingdings" panose="05000000000000000000" pitchFamily="2" charset="2"/>
              <a:buChar char="Ø"/>
            </a:pPr>
            <a:r>
              <a:rPr lang="ru-RU" sz="1600" b="1" dirty="0">
                <a:solidFill>
                  <a:schemeClr val="tx1"/>
                </a:solidFill>
              </a:rPr>
              <a:t>категории работников, в отношении которых проводится аттестация;</a:t>
            </a:r>
          </a:p>
          <a:p>
            <a:pPr>
              <a:buFont typeface="Wingdings" panose="05000000000000000000" pitchFamily="2" charset="2"/>
              <a:buChar char="Ø"/>
            </a:pPr>
            <a:r>
              <a:rPr lang="ru-RU" sz="1600" b="1" dirty="0">
                <a:solidFill>
                  <a:schemeClr val="tx1"/>
                </a:solidFill>
              </a:rPr>
              <a:t>категории работников, в отношении которых аттестация не проводится. Обычно указывают, например, беременных женщин и других лиц, которых нельзя уволить при несоответствии занимаемой должности (выполняемой работе);</a:t>
            </a:r>
          </a:p>
          <a:p>
            <a:pPr>
              <a:buFont typeface="Wingdings" panose="05000000000000000000" pitchFamily="2" charset="2"/>
              <a:buChar char="Ø"/>
            </a:pPr>
            <a:r>
              <a:rPr lang="ru-RU" sz="1600" b="1" dirty="0">
                <a:solidFill>
                  <a:schemeClr val="tx1"/>
                </a:solidFill>
              </a:rPr>
              <a:t>сроки и периодичность проведения аттестации, случаи проведения внеочередной аттестации. К таким случаям можно отнести, например, поступление от непосредственного руководителя работника служебной записки о неисполнении (ненадлежащем исполнении) работником своим должностных обязанностей, поступление нескольких письменных жалоб в месяц на работника от клиентов и контрагентов;</a:t>
            </a:r>
          </a:p>
          <a:p>
            <a:pPr>
              <a:buFont typeface="Wingdings" panose="05000000000000000000" pitchFamily="2" charset="2"/>
              <a:buChar char="Ø"/>
            </a:pPr>
            <a:r>
              <a:rPr lang="ru-RU" sz="1600" b="1" dirty="0">
                <a:solidFill>
                  <a:schemeClr val="tx1"/>
                </a:solidFill>
              </a:rPr>
              <a:t>кто проводит аттестацию, в том числе порядок создания аттестационной комиссии;</a:t>
            </a:r>
          </a:p>
          <a:p>
            <a:pPr>
              <a:buFont typeface="Wingdings" panose="05000000000000000000" pitchFamily="2" charset="2"/>
              <a:buChar char="Ø"/>
            </a:pPr>
            <a:r>
              <a:rPr lang="ru-RU" sz="1600" b="1" dirty="0">
                <a:solidFill>
                  <a:schemeClr val="tx1"/>
                </a:solidFill>
              </a:rPr>
              <a:t>форма проведения аттестации (например, устный опрос, тест);</a:t>
            </a:r>
          </a:p>
          <a:p>
            <a:pPr>
              <a:buFont typeface="Wingdings" panose="05000000000000000000" pitchFamily="2" charset="2"/>
              <a:buChar char="Ø"/>
            </a:pPr>
            <a:r>
              <a:rPr lang="ru-RU" sz="1600" b="1" dirty="0">
                <a:solidFill>
                  <a:schemeClr val="tx1"/>
                </a:solidFill>
              </a:rPr>
              <a:t>порядок подведения итогов аттестации.</a:t>
            </a:r>
          </a:p>
          <a:p>
            <a:endParaRPr lang="ru-RU" sz="1800" b="1" dirty="0">
              <a:solidFill>
                <a:schemeClr val="tx1"/>
              </a:solidFill>
            </a:endParaRPr>
          </a:p>
          <a:p>
            <a:endParaRPr lang="ru-RU" sz="2200" b="1" dirty="0">
              <a:solidFill>
                <a:schemeClr val="tx1"/>
              </a:solidFill>
            </a:endParaRPr>
          </a:p>
          <a:p>
            <a:pPr marL="0" indent="0" algn="ctr">
              <a:buNone/>
            </a:pPr>
            <a:endParaRPr lang="ru-RU" sz="22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398630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16441-F574-0DA8-B57E-A5BFCD39CD06}"/>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1A8BD85B-F1EC-155F-8694-02CCD3FC082F}"/>
              </a:ext>
            </a:extLst>
          </p:cNvPr>
          <p:cNvSpPr>
            <a:spLocks noGrp="1"/>
          </p:cNvSpPr>
          <p:nvPr>
            <p:ph idx="1"/>
          </p:nvPr>
        </p:nvSpPr>
        <p:spPr>
          <a:xfrm>
            <a:off x="18591" y="267494"/>
            <a:ext cx="8945897" cy="4876006"/>
          </a:xfrm>
        </p:spPr>
        <p:txBody>
          <a:bodyPr/>
          <a:lstStyle/>
          <a:p>
            <a:pPr marL="0" indent="0" algn="ctr">
              <a:buNone/>
            </a:pPr>
            <a:endParaRPr lang="ru-RU" sz="2800" b="1" dirty="0">
              <a:solidFill>
                <a:schemeClr val="tx1"/>
              </a:solidFill>
            </a:endParaRPr>
          </a:p>
          <a:p>
            <a:pPr marL="0" indent="0" algn="ctr">
              <a:buNone/>
            </a:pPr>
            <a:r>
              <a:rPr lang="ru-RU" sz="2800" b="1" dirty="0">
                <a:solidFill>
                  <a:schemeClr val="tx1"/>
                </a:solidFill>
              </a:rPr>
              <a:t>Локальный акт, регулирующий порядок проведения аттестации принимается обязательно с учетом мнения профсоюза, (ч. 2 ст. 8, ч. 2 ст. 81, ч. 1 ст. 372 ТК РФ). </a:t>
            </a:r>
          </a:p>
          <a:p>
            <a:pPr marL="0" indent="0" algn="ctr">
              <a:buNone/>
            </a:pPr>
            <a:endParaRPr lang="ru-RU" sz="2800" b="1" dirty="0">
              <a:solidFill>
                <a:schemeClr val="tx1"/>
              </a:solidFill>
            </a:endParaRPr>
          </a:p>
          <a:p>
            <a:pPr marL="0" indent="0" algn="ctr">
              <a:buNone/>
            </a:pPr>
            <a:r>
              <a:rPr lang="ru-RU" sz="2800" b="1" dirty="0">
                <a:solidFill>
                  <a:schemeClr val="tx1"/>
                </a:solidFill>
              </a:rPr>
              <a:t>С данным документом необходимо ознакомить работников под подпись.</a:t>
            </a:r>
          </a:p>
          <a:p>
            <a:pPr marL="0" indent="0" algn="ctr">
              <a:buNone/>
            </a:pPr>
            <a:endParaRPr lang="ru-RU" sz="1800" i="1" dirty="0">
              <a:solidFill>
                <a:schemeClr val="tx1"/>
              </a:solidFill>
            </a:endParaRPr>
          </a:p>
          <a:p>
            <a:pPr marL="0" indent="0" algn="ctr">
              <a:buNone/>
            </a:pPr>
            <a:endParaRPr lang="ru-RU" sz="2800" dirty="0">
              <a:solidFill>
                <a:schemeClr val="tx1"/>
              </a:solidFill>
            </a:endParaRP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688762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D4D74-619D-BDB5-5864-AD8673CA439E}"/>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1D39F89F-58D5-EA09-36D7-E6FF14FC6D24}"/>
              </a:ext>
            </a:extLst>
          </p:cNvPr>
          <p:cNvSpPr>
            <a:spLocks noGrp="1"/>
          </p:cNvSpPr>
          <p:nvPr>
            <p:ph idx="1"/>
          </p:nvPr>
        </p:nvSpPr>
        <p:spPr>
          <a:xfrm>
            <a:off x="18591" y="51470"/>
            <a:ext cx="9125409" cy="5092030"/>
          </a:xfrm>
        </p:spPr>
        <p:txBody>
          <a:bodyPr/>
          <a:lstStyle/>
          <a:p>
            <a:pPr marL="0" indent="0" algn="ctr">
              <a:buNone/>
            </a:pPr>
            <a:r>
              <a:rPr lang="ru-RU" sz="2800" b="1" dirty="0">
                <a:solidFill>
                  <a:schemeClr val="tx1"/>
                </a:solidFill>
              </a:rPr>
              <a:t>Аттестационная комиссия, как правило, назначается приказом руководителя организации.</a:t>
            </a:r>
          </a:p>
          <a:p>
            <a:pPr marL="0" indent="0" algn="ctr">
              <a:buNone/>
            </a:pPr>
            <a:r>
              <a:rPr lang="ru-RU" sz="2800" b="1" dirty="0">
                <a:solidFill>
                  <a:srgbClr val="FF0000"/>
                </a:solidFill>
              </a:rPr>
              <a:t>В состав комиссии обычно входят:</a:t>
            </a:r>
          </a:p>
          <a:p>
            <a:pPr>
              <a:buFont typeface="Wingdings" panose="05000000000000000000" pitchFamily="2" charset="2"/>
              <a:buChar char="Ø"/>
            </a:pPr>
            <a:r>
              <a:rPr lang="ru-RU" sz="2800" b="1" dirty="0">
                <a:solidFill>
                  <a:schemeClr val="tx1"/>
                </a:solidFill>
              </a:rPr>
              <a:t>председатель, секретарь, члены комиссии - все они обычно из числа руководящих работников и высококвалифицированных специалистов;</a:t>
            </a:r>
          </a:p>
          <a:p>
            <a:pPr>
              <a:buFont typeface="Wingdings" panose="05000000000000000000" pitchFamily="2" charset="2"/>
              <a:buChar char="Ø"/>
            </a:pPr>
            <a:r>
              <a:rPr lang="ru-RU" sz="2800" b="1" dirty="0">
                <a:solidFill>
                  <a:schemeClr val="tx1"/>
                </a:solidFill>
              </a:rPr>
              <a:t>представитель выборного органа первичной профсоюзной организации (ч. 3 ст. 82 ТК РФ.)</a:t>
            </a:r>
          </a:p>
          <a:p>
            <a:pPr marL="0" indent="0" algn="ctr">
              <a:buNone/>
            </a:pPr>
            <a:r>
              <a:rPr lang="ru-RU" sz="2600" b="1" dirty="0">
                <a:solidFill>
                  <a:srgbClr val="FF0000"/>
                </a:solidFill>
              </a:rPr>
              <a:t>О проведении аттестации </a:t>
            </a:r>
          </a:p>
          <a:p>
            <a:pPr marL="0" indent="0" algn="ctr">
              <a:buNone/>
            </a:pPr>
            <a:r>
              <a:rPr lang="ru-RU" sz="2600" b="1" dirty="0">
                <a:solidFill>
                  <a:srgbClr val="FF0000"/>
                </a:solidFill>
              </a:rPr>
              <a:t>заблаговременно издается приказ</a:t>
            </a:r>
          </a:p>
          <a:p>
            <a:pPr marL="0" indent="0" algn="ctr">
              <a:buNone/>
            </a:pPr>
            <a:endParaRPr lang="ru-RU" sz="1800" i="1" dirty="0">
              <a:solidFill>
                <a:schemeClr val="tx1"/>
              </a:solidFill>
            </a:endParaRPr>
          </a:p>
          <a:p>
            <a:pPr marL="0" indent="0" algn="ctr">
              <a:buNone/>
            </a:pPr>
            <a:endParaRPr lang="ru-RU" sz="2800" dirty="0">
              <a:solidFill>
                <a:schemeClr val="tx1"/>
              </a:solidFill>
            </a:endParaRP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41536286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10AC0-9174-C9F1-CF94-AD9DE12876FB}"/>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D277C784-13CE-50E7-D728-7B4EA22CA2B0}"/>
              </a:ext>
            </a:extLst>
          </p:cNvPr>
          <p:cNvSpPr>
            <a:spLocks noGrp="1"/>
          </p:cNvSpPr>
          <p:nvPr>
            <p:ph idx="1"/>
          </p:nvPr>
        </p:nvSpPr>
        <p:spPr>
          <a:xfrm>
            <a:off x="18591" y="51470"/>
            <a:ext cx="8873889" cy="5092030"/>
          </a:xfrm>
        </p:spPr>
        <p:txBody>
          <a:bodyPr/>
          <a:lstStyle/>
          <a:p>
            <a:pPr marL="0" indent="0" algn="ctr">
              <a:buNone/>
            </a:pPr>
            <a:r>
              <a:rPr lang="ru-RU" sz="2800" b="1" dirty="0">
                <a:solidFill>
                  <a:schemeClr val="tx1"/>
                </a:solidFill>
              </a:rPr>
              <a:t>Если по результатам аттестации установлено, что работник не соответствует занимаемой должности (выполняемой работе), его можно уволить. </a:t>
            </a:r>
          </a:p>
          <a:p>
            <a:pPr marL="0" indent="0" algn="ctr">
              <a:buNone/>
            </a:pPr>
            <a:r>
              <a:rPr lang="ru-RU" sz="2800" b="1" dirty="0">
                <a:solidFill>
                  <a:srgbClr val="FF0000"/>
                </a:solidFill>
              </a:rPr>
              <a:t>Но сначала необходимо предложить ему перевод на имеющиеся у вас подходящие вакансии </a:t>
            </a:r>
            <a:r>
              <a:rPr lang="ru-RU" sz="2800" b="1" dirty="0">
                <a:solidFill>
                  <a:schemeClr val="tx1"/>
                </a:solidFill>
              </a:rPr>
              <a:t>(ч. 3 ст. 81 ТК РФ). Если таких вакансий нет, необходимо письменно уведомить об этом работника. </a:t>
            </a:r>
            <a:endParaRPr lang="ru-RU" sz="2800" dirty="0">
              <a:solidFill>
                <a:schemeClr val="tx1"/>
              </a:solidFill>
            </a:endParaRP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663300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375DA-58C6-CECC-353C-303861DA5488}"/>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4BD47D97-3AE0-6B5D-F897-F92DDB3CEB24}"/>
              </a:ext>
            </a:extLst>
          </p:cNvPr>
          <p:cNvSpPr>
            <a:spLocks noGrp="1"/>
          </p:cNvSpPr>
          <p:nvPr>
            <p:ph idx="1"/>
          </p:nvPr>
        </p:nvSpPr>
        <p:spPr>
          <a:xfrm>
            <a:off x="18591" y="51470"/>
            <a:ext cx="8873889" cy="5092030"/>
          </a:xfrm>
        </p:spPr>
        <p:txBody>
          <a:bodyPr/>
          <a:lstStyle/>
          <a:p>
            <a:pPr marL="0" indent="0" algn="ctr">
              <a:buNone/>
            </a:pPr>
            <a:r>
              <a:rPr lang="ru-RU" sz="2800" b="1" dirty="0">
                <a:solidFill>
                  <a:schemeClr val="tx1"/>
                </a:solidFill>
              </a:rPr>
              <a:t>ч. 3 ст. 81 ТК РФ</a:t>
            </a:r>
          </a:p>
          <a:p>
            <a:pPr marL="0" indent="0" algn="ctr">
              <a:buNone/>
            </a:pPr>
            <a:endParaRPr lang="ru-RU" sz="2200" dirty="0">
              <a:solidFill>
                <a:schemeClr val="tx1"/>
              </a:solidFill>
            </a:endParaRPr>
          </a:p>
          <a:p>
            <a:pPr marL="0" indent="0" algn="ctr">
              <a:buNone/>
            </a:pPr>
            <a:r>
              <a:rPr lang="ru-RU" sz="2200" dirty="0">
                <a:solidFill>
                  <a:schemeClr val="tx1"/>
                </a:solidFill>
              </a:rPr>
              <a:t>Увольнение по основанию, предусмотренному пунктом 2 или 3 части первой статьи 81 ТК РФ, допускается, если невозможно перевести работника </a:t>
            </a:r>
            <a:r>
              <a:rPr lang="ru-RU" sz="2200" dirty="0">
                <a:solidFill>
                  <a:srgbClr val="FF0000"/>
                </a:solidFill>
              </a:rPr>
              <a:t>с его письменного согласия </a:t>
            </a:r>
            <a:r>
              <a:rPr lang="ru-RU" sz="2200" dirty="0">
                <a:solidFill>
                  <a:schemeClr val="tx1"/>
                </a:solidFill>
              </a:rPr>
              <a:t>на другую имеющуюся у работодателя работу (как вакантную должность или работу, соответствующую квалификации работника, так и вакантную нижестоящую должность или нижеоплачиваемую работу), которую работник может выполнять с учетом его состояния здоровья. При этом работодатель обязан предлагать работнику все отвечающие указанным требованиям вакансии, имеющиеся у него в данной местности.</a:t>
            </a: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2975222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9B2A2-A442-261D-EDCC-A119A811A23E}"/>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2E51FB48-9563-C827-664A-C547C4E48691}"/>
              </a:ext>
            </a:extLst>
          </p:cNvPr>
          <p:cNvSpPr>
            <a:spLocks noGrp="1"/>
          </p:cNvSpPr>
          <p:nvPr>
            <p:ph idx="1"/>
          </p:nvPr>
        </p:nvSpPr>
        <p:spPr>
          <a:xfrm>
            <a:off x="18591" y="51470"/>
            <a:ext cx="8873889" cy="5092030"/>
          </a:xfrm>
        </p:spPr>
        <p:txBody>
          <a:bodyPr/>
          <a:lstStyle/>
          <a:p>
            <a:pPr marL="0" indent="0" algn="ctr">
              <a:buNone/>
            </a:pPr>
            <a:r>
              <a:rPr lang="ru-RU" sz="1900" b="1" dirty="0">
                <a:solidFill>
                  <a:schemeClr val="tx1"/>
                </a:solidFill>
              </a:rPr>
              <a:t>Предложение о переводе необходимо составить письменно, указав в нем (примерно):</a:t>
            </a:r>
          </a:p>
          <a:p>
            <a:pPr>
              <a:buFont typeface="Wingdings" panose="05000000000000000000" pitchFamily="2" charset="2"/>
              <a:buChar char="Ø"/>
            </a:pPr>
            <a:r>
              <a:rPr lang="ru-RU" sz="1900" b="1" dirty="0">
                <a:solidFill>
                  <a:schemeClr val="tx1"/>
                </a:solidFill>
              </a:rPr>
              <a:t>перечень вакансий. Включите в него все имеющиеся у вас в данной местности вакантные должности (работу), как соответствующие квалификации работника, так и нижестоящие должности (нижеоплачиваемую работу), которые работник сможет выполнять с учетом его состояния здоровья. Укажите подходящие вакансии, имеющиеся у вас в других местностях, если это предусмотрено коллективным договором, соглашениями, трудовым договором (ч. 3 ст. 81 ТК РФ);</a:t>
            </a:r>
          </a:p>
          <a:p>
            <a:pPr>
              <a:buFont typeface="Wingdings" panose="05000000000000000000" pitchFamily="2" charset="2"/>
              <a:buChar char="Ø"/>
            </a:pPr>
            <a:r>
              <a:rPr lang="ru-RU" sz="1900" b="1" dirty="0">
                <a:solidFill>
                  <a:schemeClr val="tx1"/>
                </a:solidFill>
              </a:rPr>
              <a:t>информацию о том, что в случае отказа от перевода работник будет уволен в связи с несоответствием занимаемой должности (выполняемой работе) из-за недостаточной квалификации, подтвержденной результатами аттестации (по п. 3 ч. 1 ст. 81 ТК РФ);</a:t>
            </a:r>
          </a:p>
          <a:p>
            <a:pPr>
              <a:buFont typeface="Wingdings" panose="05000000000000000000" pitchFamily="2" charset="2"/>
              <a:buChar char="Ø"/>
            </a:pPr>
            <a:r>
              <a:rPr lang="ru-RU" sz="1900" b="1" dirty="0">
                <a:solidFill>
                  <a:schemeClr val="tx1"/>
                </a:solidFill>
              </a:rPr>
              <a:t>срок для принятия работником решения о переводе.</a:t>
            </a:r>
          </a:p>
          <a:p>
            <a:pPr marL="0" indent="0" algn="ctr">
              <a:buNone/>
            </a:pPr>
            <a:endParaRPr lang="ru-RU" sz="28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484233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0CAF4-693A-A849-6F51-3D6462DEBCAA}"/>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6DAE5FC9-0963-6834-DABF-4F1DDC3CE5C2}"/>
              </a:ext>
            </a:extLst>
          </p:cNvPr>
          <p:cNvSpPr>
            <a:spLocks noGrp="1"/>
          </p:cNvSpPr>
          <p:nvPr>
            <p:ph idx="1"/>
          </p:nvPr>
        </p:nvSpPr>
        <p:spPr>
          <a:xfrm>
            <a:off x="18591" y="51470"/>
            <a:ext cx="6785657" cy="5092030"/>
          </a:xfrm>
        </p:spPr>
        <p:txBody>
          <a:bodyPr/>
          <a:lstStyle/>
          <a:p>
            <a:pPr marL="0" indent="0" algn="ctr">
              <a:buNone/>
            </a:pPr>
            <a:endParaRPr lang="ru-RU" sz="2000" b="1" dirty="0">
              <a:solidFill>
                <a:schemeClr val="tx1"/>
              </a:solidFill>
            </a:endParaRPr>
          </a:p>
          <a:p>
            <a:pPr marL="0" indent="0" algn="ctr">
              <a:buNone/>
            </a:pPr>
            <a:endParaRPr lang="ru-RU" sz="2000" b="1" dirty="0">
              <a:solidFill>
                <a:schemeClr val="tx1"/>
              </a:solidFill>
            </a:endParaRPr>
          </a:p>
          <a:p>
            <a:pPr marL="0" indent="0" algn="ctr">
              <a:buNone/>
            </a:pPr>
            <a:r>
              <a:rPr lang="ru-RU" sz="2000" b="1" dirty="0">
                <a:solidFill>
                  <a:schemeClr val="tx1"/>
                </a:solidFill>
              </a:rPr>
              <a:t>Если работник отказался от перевода или у вас нет вакансий, можете приступать к оформлению увольнения (ч. 3 ст. 81 ТК РФ). </a:t>
            </a:r>
          </a:p>
          <a:p>
            <a:pPr marL="0" indent="0" algn="ctr">
              <a:buNone/>
            </a:pPr>
            <a:r>
              <a:rPr lang="ru-RU" sz="2000" b="1" dirty="0">
                <a:solidFill>
                  <a:schemeClr val="tx1"/>
                </a:solidFill>
              </a:rPr>
              <a:t>Предварительно получив мотивированное мнение профсоюза, если работник  является членом профсоюза, (если работник, например, руководитель профсоюза, то, запрашивают мнение вышестоящего профсоюза). </a:t>
            </a:r>
            <a:endParaRPr lang="ru-RU" sz="2000" dirty="0">
              <a:solidFill>
                <a:schemeClr val="tx1"/>
              </a:solidFill>
            </a:endParaRP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164631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A270B-2167-3F64-0938-CE5E1607ABDE}"/>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E4EA6C37-1888-1B07-6D84-493512BD3C22}"/>
              </a:ext>
            </a:extLst>
          </p:cNvPr>
          <p:cNvSpPr>
            <a:spLocks noGrp="1"/>
          </p:cNvSpPr>
          <p:nvPr>
            <p:ph idx="1"/>
          </p:nvPr>
        </p:nvSpPr>
        <p:spPr>
          <a:xfrm>
            <a:off x="35496" y="811062"/>
            <a:ext cx="9073008" cy="4352976"/>
          </a:xfrm>
        </p:spPr>
        <p:txBody>
          <a:bodyPr/>
          <a:lstStyle/>
          <a:p>
            <a:pPr marL="0" marR="0" lvl="0" indent="0" algn="ctr"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увольнение работников, являющихся членами </a:t>
            </a:r>
            <a:r>
              <a:rPr kumimoji="0" lang="ru-RU" sz="1500" b="1" i="0" u="none" strike="noStrike" kern="1200" cap="none" spc="0" normalizeH="0" baseline="0" noProof="0" dirty="0">
                <a:ln>
                  <a:noFill/>
                </a:ln>
                <a:solidFill>
                  <a:prstClr val="black"/>
                </a:solidFill>
                <a:effectLst/>
                <a:uLnTx/>
                <a:uFillTx/>
                <a:latin typeface="Arial"/>
                <a:ea typeface="+mn-ea"/>
                <a:cs typeface="+mn-cs"/>
              </a:rPr>
              <a:t>профсоюза:</a:t>
            </a:r>
            <a:endParaRPr kumimoji="0" lang="ru-RU" sz="15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prstClr val="black"/>
                </a:solidFill>
                <a:effectLst/>
                <a:uLnTx/>
                <a:uFillTx/>
                <a:latin typeface="Arial"/>
                <a:ea typeface="+mn-ea"/>
                <a:cs typeface="+mn-cs"/>
              </a:rPr>
              <a:t>В связи с сокращением численности или штата работников организации, производится с </a:t>
            </a:r>
            <a:r>
              <a:rPr kumimoji="0" lang="ru-RU" sz="1500" b="1" i="0" u="none" strike="noStrike" kern="1200" cap="none" spc="0" normalizeH="0" baseline="0" noProof="0" dirty="0">
                <a:ln>
                  <a:noFill/>
                </a:ln>
                <a:solidFill>
                  <a:prstClr val="black"/>
                </a:solidFill>
                <a:effectLst/>
                <a:uLnTx/>
                <a:uFillTx/>
                <a:latin typeface="Arial"/>
                <a:ea typeface="+mn-ea"/>
                <a:cs typeface="+mn-cs"/>
              </a:rPr>
              <a:t>учетом мотивированного мнения выборного органа первичной профсоюзной организации (далее – профсоюз)( ч.1 ст. 373 ТК РФ).</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В течение 7 рабочих дней </a:t>
            </a:r>
            <a:r>
              <a:rPr kumimoji="0" lang="ru-RU" sz="15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500" b="0" i="0" u="none" strike="noStrike" kern="1200" cap="none" spc="0" normalizeH="0" baseline="0" noProof="0" dirty="0">
                <a:ln>
                  <a:noFill/>
                </a:ln>
                <a:solidFill>
                  <a:prstClr val="black"/>
                </a:solidFill>
                <a:effectLst/>
                <a:uLnTx/>
                <a:uFillTx/>
                <a:latin typeface="Arial"/>
                <a:ea typeface="+mn-ea"/>
                <a:cs typeface="+mn-cs"/>
              </a:rPr>
              <a:t> рассматривает этот вопрос и направляет работодателю свое мотивированное мнение в письменной форме. </a:t>
            </a:r>
            <a:r>
              <a:rPr kumimoji="0" lang="ru-RU" sz="1500" b="1" i="0" u="none" strike="noStrike" kern="1200" cap="none" spc="0" normalizeH="0" baseline="0" noProof="0" dirty="0">
                <a:ln>
                  <a:noFill/>
                </a:ln>
                <a:solidFill>
                  <a:srgbClr val="E18407"/>
                </a:solidFill>
                <a:effectLst/>
                <a:uLnTx/>
                <a:uFillTx/>
                <a:latin typeface="Arial"/>
                <a:ea typeface="+mn-ea"/>
                <a:cs typeface="+mn-cs"/>
              </a:rPr>
              <a:t>ВАЖНО! </a:t>
            </a:r>
            <a:r>
              <a:rPr kumimoji="0" lang="ru-RU" sz="1500" b="0" i="0" u="none" strike="noStrike" kern="1200" cap="none" spc="0" normalizeH="0" baseline="0" noProof="0" dirty="0">
                <a:ln>
                  <a:noFill/>
                </a:ln>
                <a:solidFill>
                  <a:prstClr val="black"/>
                </a:solidFill>
                <a:effectLst/>
                <a:uLnTx/>
                <a:uFillTx/>
                <a:latin typeface="Arial"/>
                <a:ea typeface="+mn-ea"/>
                <a:cs typeface="+mn-cs"/>
              </a:rPr>
              <a:t>Мнение, не представленное в семидневный срок, работодателем не учитывается.</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В течение 3 рабочих дней </a:t>
            </a:r>
            <a:r>
              <a:rPr kumimoji="0" lang="ru-RU" sz="15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500" b="0" i="0" u="none" strike="noStrike" kern="1200" cap="none" spc="0" normalizeH="0" baseline="0" noProof="0" dirty="0">
                <a:ln>
                  <a:noFill/>
                </a:ln>
                <a:solidFill>
                  <a:prstClr val="black"/>
                </a:solidFill>
                <a:effectLst/>
                <a:uLnTx/>
                <a:uFillTx/>
                <a:latin typeface="Arial"/>
                <a:ea typeface="+mn-ea"/>
                <a:cs typeface="+mn-cs"/>
              </a:rPr>
              <a:t> проводит консультации с работодателем в случае несогласия с решением работодателя. Результаты оформляются протоколом. </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По истечении 10 рабочих дней </a:t>
            </a:r>
            <a:r>
              <a:rPr kumimoji="0" lang="ru-RU" sz="1500" b="0" i="0" u="none" strike="noStrike" kern="1200" cap="none" spc="0" normalizeH="0" baseline="0" noProof="0" dirty="0">
                <a:ln>
                  <a:noFill/>
                </a:ln>
                <a:solidFill>
                  <a:prstClr val="black"/>
                </a:solidFill>
                <a:effectLst/>
                <a:uLnTx/>
                <a:uFillTx/>
                <a:latin typeface="Arial"/>
                <a:ea typeface="+mn-ea"/>
                <a:cs typeface="+mn-cs"/>
              </a:rPr>
              <a:t>со дня направления в </a:t>
            </a:r>
            <a:r>
              <a:rPr kumimoji="0" lang="ru-RU" sz="15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500" b="0" i="0" u="none" strike="noStrike" kern="1200" cap="none" spc="0" normalizeH="0" baseline="0" noProof="0" dirty="0">
                <a:ln>
                  <a:noFill/>
                </a:ln>
                <a:solidFill>
                  <a:prstClr val="black"/>
                </a:solidFill>
                <a:effectLst/>
                <a:uLnTx/>
                <a:uFillTx/>
                <a:latin typeface="Arial"/>
                <a:ea typeface="+mn-ea"/>
                <a:cs typeface="+mn-cs"/>
              </a:rPr>
              <a:t> проекта приказа и копий документов, работодатель вправе принять окончательное решение, которое может быть обжаловано в ГИТ.</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1" i="0" u="none" strike="noStrike" kern="1200" cap="none" spc="0" normalizeH="0" baseline="0" noProof="0" dirty="0">
                <a:ln>
                  <a:noFill/>
                </a:ln>
                <a:solidFill>
                  <a:srgbClr val="E18407"/>
                </a:solidFill>
                <a:effectLst/>
                <a:uLnTx/>
                <a:uFillTx/>
                <a:latin typeface="Arial"/>
                <a:ea typeface="+mn-ea"/>
                <a:cs typeface="+mn-cs"/>
              </a:rPr>
              <a:t>В течение 10 рабочих дней </a:t>
            </a:r>
            <a:r>
              <a:rPr kumimoji="0" lang="ru-RU" sz="1500" b="0" i="0" u="none" strike="noStrike" kern="1200" cap="none" spc="0" normalizeH="0" baseline="0" noProof="0" dirty="0">
                <a:ln>
                  <a:noFill/>
                </a:ln>
                <a:solidFill>
                  <a:prstClr val="black"/>
                </a:solidFill>
                <a:effectLst/>
                <a:uLnTx/>
                <a:uFillTx/>
                <a:latin typeface="Arial"/>
                <a:ea typeface="+mn-ea"/>
                <a:cs typeface="+mn-cs"/>
              </a:rPr>
              <a:t>со дня получения жалобы (заявления) ГИТ рассматривает вопрос об увольнении и в случае признания его незаконным выдает работодателю обязательное для исполнения предписание о восстановлении работника на работе с оплатой вынужденного прогула.</a:t>
            </a: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endParaRPr kumimoji="0" lang="ru-RU" sz="1500" b="0" i="0" u="none" strike="noStrike" kern="1200" cap="none" spc="0" normalizeH="0" baseline="0" noProof="0" dirty="0">
              <a:ln>
                <a:noFill/>
              </a:ln>
              <a:solidFill>
                <a:prstClr val="black"/>
              </a:solidFill>
              <a:effectLst/>
              <a:uLnTx/>
              <a:uFillTx/>
              <a:latin typeface="Arial"/>
              <a:ea typeface="+mn-ea"/>
              <a:cs typeface="+mn-cs"/>
            </a:endParaRPr>
          </a:p>
          <a:p>
            <a:pPr marL="0" marR="0" lvl="0" indent="0" algn="just"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500" b="0" i="0" u="none" strike="noStrike" kern="1200" cap="none" spc="0" normalizeH="0" baseline="0" noProof="0" dirty="0">
                <a:ln>
                  <a:noFill/>
                </a:ln>
                <a:solidFill>
                  <a:prstClr val="black"/>
                </a:solidFill>
                <a:effectLst/>
                <a:uLnTx/>
                <a:uFillTx/>
                <a:latin typeface="Arial"/>
                <a:ea typeface="+mn-ea"/>
                <a:cs typeface="+mn-cs"/>
              </a:rPr>
              <a:t>Соблюдение процедуры не лишает работника или представляющий его интересы профсоюз обратится </a:t>
            </a:r>
            <a:r>
              <a:rPr kumimoji="0" lang="ru-RU" sz="1500" b="0" i="0" u="none" strike="noStrike" kern="1200" cap="none" spc="0" normalizeH="0" baseline="0" noProof="0" dirty="0">
                <a:ln>
                  <a:noFill/>
                </a:ln>
                <a:solidFill>
                  <a:srgbClr val="E18407"/>
                </a:solidFill>
                <a:effectLst/>
                <a:uLnTx/>
                <a:uFillTx/>
                <a:latin typeface="Arial"/>
                <a:ea typeface="+mn-ea"/>
                <a:cs typeface="+mn-cs"/>
              </a:rPr>
              <a:t>в суд</a:t>
            </a:r>
            <a:r>
              <a:rPr kumimoji="0" lang="ru-RU" sz="1500" b="0" i="0" u="none" strike="noStrike" kern="1200" cap="none" spc="0" normalizeH="0" baseline="0" noProof="0" dirty="0">
                <a:ln>
                  <a:noFill/>
                </a:ln>
                <a:solidFill>
                  <a:prstClr val="black"/>
                </a:solidFill>
                <a:effectLst/>
                <a:uLnTx/>
                <a:uFillTx/>
                <a:latin typeface="Arial"/>
                <a:ea typeface="+mn-ea"/>
                <a:cs typeface="+mn-cs"/>
              </a:rPr>
              <a:t>, а работодателя-обжаловать </a:t>
            </a:r>
            <a:r>
              <a:rPr kumimoji="0" lang="ru-RU" sz="1500" b="0" i="0" u="none" strike="noStrike" kern="1200" cap="none" spc="0" normalizeH="0" baseline="0" noProof="0" dirty="0">
                <a:ln>
                  <a:noFill/>
                </a:ln>
                <a:solidFill>
                  <a:srgbClr val="E18407"/>
                </a:solidFill>
                <a:effectLst/>
                <a:uLnTx/>
                <a:uFillTx/>
                <a:latin typeface="Arial"/>
                <a:ea typeface="+mn-ea"/>
                <a:cs typeface="+mn-cs"/>
              </a:rPr>
              <a:t>в суде </a:t>
            </a:r>
            <a:r>
              <a:rPr kumimoji="0" lang="ru-RU" sz="1500" b="0" i="0" u="none" strike="noStrike" kern="1200" cap="none" spc="0" normalizeH="0" baseline="0" noProof="0" dirty="0">
                <a:ln>
                  <a:noFill/>
                </a:ln>
                <a:solidFill>
                  <a:prstClr val="black"/>
                </a:solidFill>
                <a:effectLst/>
                <a:uLnTx/>
                <a:uFillTx/>
                <a:latin typeface="Arial"/>
                <a:ea typeface="+mn-ea"/>
                <a:cs typeface="+mn-cs"/>
              </a:rPr>
              <a:t>предписание ГИТ.</a:t>
            </a: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34894EA8-06C8-5C19-3267-768AB7180C9F}"/>
              </a:ext>
            </a:extLst>
          </p:cNvPr>
          <p:cNvSpPr txBox="1">
            <a:spLocks/>
          </p:cNvSpPr>
          <p:nvPr/>
        </p:nvSpPr>
        <p:spPr bwMode="auto">
          <a:xfrm>
            <a:off x="251520" y="195486"/>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Получить мотивированное мнение профсоюза при</a:t>
            </a:r>
          </a:p>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 сокращении </a:t>
            </a:r>
            <a:r>
              <a:rPr kumimoji="0" lang="ru-RU" sz="16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rPr>
              <a:t>работника - члена профсоюза</a:t>
            </a:r>
            <a:endParaRPr kumimoji="0" lang="ru-RU" sz="20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endParaRPr>
          </a:p>
        </p:txBody>
      </p:sp>
    </p:spTree>
    <p:extLst>
      <p:ext uri="{BB962C8B-B14F-4D97-AF65-F5344CB8AC3E}">
        <p14:creationId xmlns:p14="http://schemas.microsoft.com/office/powerpoint/2010/main" val="802912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23B27-033E-C4FD-F3B5-6022D5CDDB2F}"/>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9CF7080D-491A-4566-0664-7B30ED12C0B2}"/>
              </a:ext>
            </a:extLst>
          </p:cNvPr>
          <p:cNvSpPr>
            <a:spLocks noGrp="1"/>
          </p:cNvSpPr>
          <p:nvPr>
            <p:ph idx="1"/>
          </p:nvPr>
        </p:nvSpPr>
        <p:spPr>
          <a:xfrm>
            <a:off x="-28576" y="627534"/>
            <a:ext cx="9073008" cy="4464496"/>
          </a:xfrm>
        </p:spPr>
        <p:txBody>
          <a:bodyPr/>
          <a:lstStyle/>
          <a:p>
            <a:pPr marL="0" marR="0" lvl="0" indent="0" algn="l"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7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Напомню, что </a:t>
            </a:r>
            <a:r>
              <a:rPr kumimoji="0" lang="ru-RU" sz="17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помимо общего порядка </a:t>
            </a:r>
            <a:r>
              <a:rPr kumimoji="0" lang="ru-RU" sz="1700" b="1" i="0" u="none" strike="noStrike" kern="1200" cap="none" spc="0" normalizeH="0" baseline="0" noProof="0" dirty="0">
                <a:ln>
                  <a:noFill/>
                </a:ln>
                <a:solidFill>
                  <a:srgbClr val="C00000"/>
                </a:solidFill>
                <a:effectLst/>
                <a:uLnTx/>
                <a:uFillTx/>
                <a:latin typeface="Arial"/>
                <a:ea typeface="+mn-ea"/>
                <a:cs typeface="+mn-cs"/>
              </a:rPr>
              <a:t>увольнения работников, являющихся членами профсоюза, увольнение по сокращению численности или штата руководителей (их заместителей) выборных коллегиальных органов первичных профсоюзных организаций, выборных коллегиальных органов профсоюзных организаций структурных подразделений организаций (не ниже цеховых и приравненных к ним), не освобожденных от основной работы </a:t>
            </a:r>
            <a:r>
              <a:rPr kumimoji="0" lang="ru-RU" sz="1700" b="0" i="0" u="none" strike="noStrike" kern="1200" cap="none" spc="0" normalizeH="0" baseline="0" noProof="0" dirty="0">
                <a:ln>
                  <a:noFill/>
                </a:ln>
                <a:solidFill>
                  <a:srgbClr val="404040"/>
                </a:solidFill>
                <a:effectLst/>
                <a:uLnTx/>
                <a:uFillTx/>
                <a:latin typeface="Trebuchet MS"/>
                <a:ea typeface="+mn-ea"/>
                <a:cs typeface="+mn-cs"/>
              </a:rPr>
              <a:t>допускается </a:t>
            </a:r>
            <a:r>
              <a:rPr kumimoji="0" lang="ru-RU" sz="1700" b="1" i="0" u="sng" strike="noStrike" kern="1200" cap="none" spc="0" normalizeH="0" baseline="0" noProof="0" dirty="0">
                <a:ln>
                  <a:noFill/>
                </a:ln>
                <a:solidFill>
                  <a:srgbClr val="404040"/>
                </a:solidFill>
                <a:effectLst/>
                <a:uLnTx/>
                <a:uFillTx/>
                <a:latin typeface="Trebuchet MS"/>
                <a:ea typeface="+mn-ea"/>
                <a:cs typeface="+mn-cs"/>
              </a:rPr>
              <a:t>только с</a:t>
            </a:r>
            <a:r>
              <a:rPr kumimoji="0" lang="ru-RU" sz="1700" b="0" i="0" u="none" strike="noStrike" kern="1200" cap="none" spc="0" normalizeH="0" baseline="0" noProof="0" dirty="0">
                <a:ln>
                  <a:noFill/>
                </a:ln>
                <a:solidFill>
                  <a:srgbClr val="404040"/>
                </a:solidFill>
                <a:effectLst/>
                <a:uLnTx/>
                <a:uFillTx/>
                <a:latin typeface="Trebuchet MS"/>
                <a:ea typeface="+mn-ea"/>
                <a:cs typeface="+mn-cs"/>
              </a:rPr>
              <a:t> предварительного </a:t>
            </a:r>
            <a:r>
              <a:rPr kumimoji="0" lang="ru-RU" sz="1700" b="1" i="0" u="sng" strike="noStrike" kern="1200" cap="none" spc="0" normalizeH="0" baseline="0" noProof="0" dirty="0">
                <a:ln>
                  <a:noFill/>
                </a:ln>
                <a:solidFill>
                  <a:srgbClr val="404040"/>
                </a:solidFill>
                <a:effectLst/>
                <a:uLnTx/>
                <a:uFillTx/>
                <a:latin typeface="Trebuchet MS"/>
                <a:ea typeface="+mn-ea"/>
                <a:cs typeface="+mn-cs"/>
              </a:rPr>
              <a:t>согласия </a:t>
            </a:r>
            <a:r>
              <a:rPr kumimoji="0" lang="ru-RU" sz="1700" b="1" i="0" u="none" strike="noStrike" kern="1200" cap="none" spc="0" normalizeH="0" baseline="0" noProof="0" dirty="0">
                <a:ln>
                  <a:noFill/>
                </a:ln>
                <a:solidFill>
                  <a:srgbClr val="C00000"/>
                </a:solidFill>
                <a:effectLst/>
                <a:uLnTx/>
                <a:uFillTx/>
                <a:latin typeface="Trebuchet MS"/>
                <a:ea typeface="+mn-ea"/>
                <a:cs typeface="+mn-cs"/>
              </a:rPr>
              <a:t>соответствующего </a:t>
            </a:r>
            <a:r>
              <a:rPr kumimoji="0" lang="ru-RU" sz="1700" b="1" i="0" u="sng" strike="noStrike" kern="1200" cap="none" spc="0" normalizeH="0" baseline="0" noProof="0" dirty="0">
                <a:ln>
                  <a:noFill/>
                </a:ln>
                <a:solidFill>
                  <a:srgbClr val="C00000"/>
                </a:solidFill>
                <a:effectLst/>
                <a:uLnTx/>
                <a:uFillTx/>
                <a:latin typeface="Trebuchet MS"/>
                <a:ea typeface="+mn-ea"/>
                <a:cs typeface="+mn-cs"/>
              </a:rPr>
              <a:t>вышестоящего</a:t>
            </a:r>
            <a:r>
              <a:rPr kumimoji="0" lang="ru-RU" sz="1700" b="1" i="0" u="none" strike="noStrike" kern="1200" cap="none" spc="0" normalizeH="0" baseline="0" noProof="0" dirty="0">
                <a:ln>
                  <a:noFill/>
                </a:ln>
                <a:solidFill>
                  <a:srgbClr val="C00000"/>
                </a:solidFill>
                <a:effectLst/>
                <a:uLnTx/>
                <a:uFillTx/>
                <a:latin typeface="Trebuchet MS"/>
                <a:ea typeface="+mn-ea"/>
                <a:cs typeface="+mn-cs"/>
              </a:rPr>
              <a:t> выборного профсоюзного органа</a:t>
            </a:r>
            <a:r>
              <a:rPr kumimoji="0" lang="ru-RU" sz="1700" b="0" i="0" u="none" strike="noStrike" kern="1200" cap="none" spc="0" normalizeH="0" baseline="0" noProof="0" dirty="0">
                <a:ln>
                  <a:noFill/>
                </a:ln>
                <a:solidFill>
                  <a:srgbClr val="404040"/>
                </a:solidFill>
                <a:effectLst/>
                <a:uLnTx/>
                <a:uFillTx/>
                <a:latin typeface="Trebuchet MS"/>
                <a:ea typeface="+mn-ea"/>
                <a:cs typeface="+mn-cs"/>
              </a:rPr>
              <a:t> (далее – профсоюз).</a:t>
            </a:r>
            <a:br>
              <a:rPr kumimoji="0" lang="ru-RU" sz="1700" b="0" i="0" u="none" strike="noStrike" kern="1200" cap="none" spc="0" normalizeH="0" baseline="0" noProof="0" dirty="0">
                <a:ln>
                  <a:noFill/>
                </a:ln>
                <a:solidFill>
                  <a:srgbClr val="404040"/>
                </a:solidFill>
                <a:effectLst/>
                <a:uLnTx/>
                <a:uFillTx/>
                <a:latin typeface="Trebuchet MS"/>
                <a:ea typeface="+mn-ea"/>
                <a:cs typeface="+mn-cs"/>
              </a:rPr>
            </a:br>
            <a:r>
              <a:rPr kumimoji="0" lang="ru-RU" sz="1700" b="1" i="0" u="none" strike="noStrike" kern="1200" cap="none" spc="0" normalizeH="0" baseline="0" noProof="0" dirty="0">
                <a:ln>
                  <a:noFill/>
                </a:ln>
                <a:solidFill>
                  <a:srgbClr val="E18407"/>
                </a:solidFill>
                <a:effectLst/>
                <a:uLnTx/>
                <a:uFillTx/>
                <a:latin typeface="Arial"/>
                <a:ea typeface="+mn-ea"/>
                <a:cs typeface="+mn-cs"/>
              </a:rPr>
              <a:t>В течение 7 рабочих дней </a:t>
            </a:r>
            <a:r>
              <a:rPr kumimoji="0" lang="ru-RU" sz="1700" b="1" i="0" u="sng" strike="noStrike" kern="1200" cap="none" spc="0" normalizeH="0" baseline="0" noProof="0" dirty="0">
                <a:ln>
                  <a:noFill/>
                </a:ln>
                <a:solidFill>
                  <a:prstClr val="black"/>
                </a:solidFill>
                <a:effectLst/>
                <a:uLnTx/>
                <a:uFillTx/>
                <a:latin typeface="Arial"/>
                <a:ea typeface="+mn-ea"/>
                <a:cs typeface="+mn-cs"/>
              </a:rPr>
              <a:t>профсоюз</a:t>
            </a:r>
            <a:r>
              <a:rPr kumimoji="0" lang="ru-RU" sz="1700" b="0" i="0" u="none" strike="noStrike" kern="1200" cap="none" spc="0" normalizeH="0" baseline="0" noProof="0" dirty="0">
                <a:ln>
                  <a:noFill/>
                </a:ln>
                <a:solidFill>
                  <a:prstClr val="black"/>
                </a:solidFill>
                <a:effectLst/>
                <a:uLnTx/>
                <a:uFillTx/>
                <a:latin typeface="Arial"/>
                <a:ea typeface="+mn-ea"/>
                <a:cs typeface="+mn-cs"/>
              </a:rPr>
              <a:t> рассматривает этот вопрос и представляет в письменной форме работодателю свое решение </a:t>
            </a:r>
            <a:r>
              <a:rPr kumimoji="0" lang="ru-RU" sz="1700" b="1" i="0" u="none" strike="noStrike" kern="1200" cap="none" spc="0" normalizeH="0" baseline="0" noProof="0" dirty="0">
                <a:ln>
                  <a:noFill/>
                </a:ln>
                <a:solidFill>
                  <a:prstClr val="black"/>
                </a:solidFill>
                <a:effectLst/>
                <a:uLnTx/>
                <a:uFillTx/>
                <a:latin typeface="Arial"/>
                <a:ea typeface="+mn-ea"/>
                <a:cs typeface="+mn-cs"/>
              </a:rPr>
              <a:t>о согласии или несогласии</a:t>
            </a:r>
            <a:r>
              <a:rPr kumimoji="0" lang="ru-RU" sz="1700" b="0" i="0" u="none" strike="noStrike" kern="1200" cap="none" spc="0" normalizeH="0" baseline="0" noProof="0" dirty="0">
                <a:ln>
                  <a:noFill/>
                </a:ln>
                <a:solidFill>
                  <a:prstClr val="black"/>
                </a:solidFill>
                <a:effectLst/>
                <a:uLnTx/>
                <a:uFillTx/>
                <a:latin typeface="Arial"/>
                <a:ea typeface="+mn-ea"/>
                <a:cs typeface="+mn-cs"/>
              </a:rPr>
              <a:t> с данным увольнением.</a:t>
            </a:r>
          </a:p>
          <a:p>
            <a:pPr marL="0" marR="0" lvl="0" indent="0" algn="l"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 </a:t>
            </a:r>
            <a:r>
              <a:rPr kumimoji="0" lang="ru-RU" sz="1700" b="1" i="0" u="none" strike="noStrike" kern="1200" cap="none" spc="0" normalizeH="0" baseline="0" noProof="0" dirty="0">
                <a:ln>
                  <a:noFill/>
                </a:ln>
                <a:solidFill>
                  <a:srgbClr val="C00000"/>
                </a:solidFill>
                <a:effectLst/>
                <a:uLnTx/>
                <a:uFillTx/>
                <a:latin typeface="Arial"/>
                <a:ea typeface="+mn-ea"/>
                <a:cs typeface="+mn-cs"/>
              </a:rPr>
              <a:t>ВАЖНО!</a:t>
            </a:r>
            <a:r>
              <a:rPr kumimoji="0" lang="ru-RU" sz="1700" b="1" i="0" u="none" strike="noStrike" kern="1200" cap="none" spc="0" normalizeH="0" baseline="0" noProof="0" dirty="0">
                <a:ln>
                  <a:noFill/>
                </a:ln>
                <a:solidFill>
                  <a:srgbClr val="E18407"/>
                </a:solidFill>
                <a:effectLst/>
                <a:uLnTx/>
                <a:uFillTx/>
                <a:latin typeface="Arial"/>
                <a:ea typeface="+mn-ea"/>
                <a:cs typeface="+mn-cs"/>
              </a:rPr>
              <a:t> </a:t>
            </a:r>
            <a:r>
              <a:rPr kumimoji="0" lang="ru-RU" sz="1700" b="0" i="0" u="none" strike="noStrike" kern="1200" cap="none" spc="0" normalizeH="0" baseline="0" noProof="0" dirty="0">
                <a:ln>
                  <a:noFill/>
                </a:ln>
                <a:solidFill>
                  <a:prstClr val="black"/>
                </a:solidFill>
                <a:effectLst/>
                <a:uLnTx/>
                <a:uFillTx/>
                <a:latin typeface="Arial"/>
                <a:ea typeface="+mn-ea"/>
                <a:cs typeface="+mn-cs"/>
              </a:rPr>
              <a:t>Работодатель вправе произвести увольнение:</a:t>
            </a:r>
          </a:p>
          <a:p>
            <a:pPr marL="257175" marR="0" lvl="0" indent="-257175" algn="l" defTabSz="342900" rtl="0" eaLnBrk="0" fontAlgn="base" latinLnBrk="0" hangingPunct="0">
              <a:lnSpc>
                <a:spcPct val="100000"/>
              </a:lnSpc>
              <a:spcBef>
                <a:spcPts val="0"/>
              </a:spcBef>
              <a:spcAft>
                <a:spcPts val="0"/>
              </a:spcAft>
              <a:buClr>
                <a:srgbClr val="A5B592"/>
              </a:buClr>
              <a:buSzPct val="80000"/>
              <a:buFontTx/>
              <a:buChar char="-"/>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 без учета решения профсоюза, если оно не поступило в </a:t>
            </a:r>
            <a:r>
              <a:rPr kumimoji="0" lang="ru-RU" sz="1700" b="0" i="0" u="none" strike="noStrike" kern="1200" cap="none" spc="0" normalizeH="0" baseline="0" noProof="0" dirty="0">
                <a:ln>
                  <a:noFill/>
                </a:ln>
                <a:solidFill>
                  <a:srgbClr val="C00000"/>
                </a:solidFill>
                <a:effectLst/>
                <a:uLnTx/>
                <a:uFillTx/>
                <a:latin typeface="Arial"/>
                <a:ea typeface="+mn-ea"/>
                <a:cs typeface="+mn-cs"/>
              </a:rPr>
              <a:t>семидневный срок;</a:t>
            </a:r>
          </a:p>
          <a:p>
            <a:pPr marL="257175" marR="0" lvl="0" indent="-257175" algn="l" defTabSz="342900" rtl="0" eaLnBrk="0" fontAlgn="base" latinLnBrk="0" hangingPunct="0">
              <a:lnSpc>
                <a:spcPct val="100000"/>
              </a:lnSpc>
              <a:spcBef>
                <a:spcPts val="0"/>
              </a:spcBef>
              <a:spcAft>
                <a:spcPts val="0"/>
              </a:spcAft>
              <a:buClr>
                <a:srgbClr val="A5B592"/>
              </a:buClr>
              <a:buSzPct val="80000"/>
              <a:buFontTx/>
              <a:buChar char="-"/>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a:t>
            </a:r>
            <a:r>
              <a:rPr kumimoji="0" lang="ru-RU" sz="1700" b="0" i="0" u="none" strike="noStrike" kern="1200" cap="none" spc="0" normalizeH="0" baseline="0" noProof="0" dirty="0">
                <a:ln>
                  <a:noFill/>
                </a:ln>
                <a:solidFill>
                  <a:srgbClr val="E18407"/>
                </a:solidFill>
                <a:effectLst/>
                <a:uLnTx/>
                <a:uFillTx/>
                <a:latin typeface="Arial"/>
                <a:ea typeface="+mn-ea"/>
                <a:cs typeface="+mn-cs"/>
              </a:rPr>
              <a:t> </a:t>
            </a:r>
            <a:r>
              <a:rPr kumimoji="0" lang="ru-RU" sz="1700" b="0" i="0" u="none" strike="noStrike" kern="1200" cap="none" spc="0" normalizeH="0" baseline="0" noProof="0" dirty="0">
                <a:ln>
                  <a:noFill/>
                </a:ln>
                <a:solidFill>
                  <a:prstClr val="black"/>
                </a:solidFill>
                <a:effectLst/>
                <a:uLnTx/>
                <a:uFillTx/>
                <a:latin typeface="Arial"/>
                <a:ea typeface="+mn-ea"/>
                <a:cs typeface="+mn-cs"/>
              </a:rPr>
              <a:t>если решение профсоюза </a:t>
            </a:r>
            <a:r>
              <a:rPr kumimoji="0" lang="ru-RU" sz="1700" b="1" i="0" u="sng" strike="noStrike" kern="1200" cap="none" spc="0" normalizeH="0" baseline="0" noProof="0" dirty="0">
                <a:ln>
                  <a:noFill/>
                </a:ln>
                <a:solidFill>
                  <a:prstClr val="black"/>
                </a:solidFill>
                <a:effectLst/>
                <a:uLnTx/>
                <a:uFillTx/>
                <a:latin typeface="Arial"/>
                <a:ea typeface="+mn-ea"/>
                <a:cs typeface="+mn-cs"/>
              </a:rPr>
              <a:t>о несогласии </a:t>
            </a:r>
            <a:r>
              <a:rPr kumimoji="0" lang="ru-RU" sz="1700" b="0" i="0" u="none" strike="noStrike" kern="1200" cap="none" spc="0" normalizeH="0" baseline="0" noProof="0" dirty="0">
                <a:ln>
                  <a:noFill/>
                </a:ln>
                <a:solidFill>
                  <a:prstClr val="black"/>
                </a:solidFill>
                <a:effectLst/>
                <a:uLnTx/>
                <a:uFillTx/>
                <a:latin typeface="Arial"/>
                <a:ea typeface="+mn-ea"/>
                <a:cs typeface="+mn-cs"/>
              </a:rPr>
              <a:t>с данным увольнением </a:t>
            </a:r>
            <a:r>
              <a:rPr kumimoji="0" lang="ru-RU" sz="1700" b="1" i="0" u="sng" strike="noStrike" kern="1200" cap="none" spc="0" normalizeH="0" baseline="0" noProof="0" dirty="0">
                <a:ln>
                  <a:noFill/>
                </a:ln>
                <a:solidFill>
                  <a:prstClr val="black"/>
                </a:solidFill>
                <a:effectLst/>
                <a:uLnTx/>
                <a:uFillTx/>
                <a:latin typeface="Arial"/>
                <a:ea typeface="+mn-ea"/>
                <a:cs typeface="+mn-cs"/>
              </a:rPr>
              <a:t>признано судом необоснованным </a:t>
            </a:r>
            <a:r>
              <a:rPr kumimoji="0" lang="ru-RU" sz="1700" b="0" i="0" u="none" strike="noStrike" kern="1200" cap="none" spc="0" normalizeH="0" baseline="0" noProof="0" dirty="0">
                <a:ln>
                  <a:noFill/>
                </a:ln>
                <a:solidFill>
                  <a:prstClr val="black"/>
                </a:solidFill>
                <a:effectLst/>
                <a:uLnTx/>
                <a:uFillTx/>
                <a:latin typeface="Arial"/>
                <a:ea typeface="+mn-ea"/>
                <a:cs typeface="+mn-cs"/>
              </a:rPr>
              <a:t>на основании заявления работодателя.</a:t>
            </a:r>
          </a:p>
          <a:p>
            <a:pPr marL="0" marR="0" lvl="0" indent="0" algn="l" defTabSz="342900" rtl="0" eaLnBrk="0" fontAlgn="base" latinLnBrk="0" hangingPunct="0">
              <a:lnSpc>
                <a:spcPct val="100000"/>
              </a:lnSpc>
              <a:spcBef>
                <a:spcPts val="0"/>
              </a:spcBef>
              <a:spcAft>
                <a:spcPts val="0"/>
              </a:spcAft>
              <a:buClr>
                <a:srgbClr val="A5B592"/>
              </a:buClr>
              <a:buSzPct val="80000"/>
              <a:buFont typeface="Wingdings 3" pitchFamily="18" charset="2"/>
              <a:buNone/>
              <a:tabLst/>
              <a:defRPr/>
            </a:pPr>
            <a:r>
              <a:rPr kumimoji="0" lang="ru-RU" sz="1700" b="0" i="0" u="none" strike="noStrike" kern="1200" cap="none" spc="0" normalizeH="0" baseline="0" noProof="0" dirty="0">
                <a:ln>
                  <a:noFill/>
                </a:ln>
                <a:solidFill>
                  <a:prstClr val="black"/>
                </a:solidFill>
                <a:effectLst/>
                <a:uLnTx/>
                <a:uFillTx/>
                <a:latin typeface="Arial"/>
                <a:ea typeface="+mn-ea"/>
                <a:cs typeface="+mn-cs"/>
              </a:rPr>
              <a:t>Соблюдение процедуры не лишает работника или представляющий его интересы профсоюз обратится в суд.</a:t>
            </a:r>
            <a:endParaRPr kumimoji="0" lang="ru-RU" sz="1700" b="1" i="0" u="none" strike="noStrike" kern="1200" cap="none" spc="0" normalizeH="0" baseline="0" noProof="0" dirty="0">
              <a:ln>
                <a:noFill/>
              </a:ln>
              <a:solidFill>
                <a:srgbClr val="A5B592">
                  <a:lumMod val="75000"/>
                </a:srgbClr>
              </a:solidFill>
              <a:effectLst/>
              <a:uLnTx/>
              <a:uFillTx/>
              <a:latin typeface="Arial"/>
              <a:ea typeface="+mn-ea"/>
              <a:cs typeface="+mn-cs"/>
            </a:endParaRPr>
          </a:p>
          <a:p>
            <a:pPr algn="just"/>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
        <p:nvSpPr>
          <p:cNvPr id="2" name="Заголовок 1">
            <a:extLst>
              <a:ext uri="{FF2B5EF4-FFF2-40B4-BE49-F238E27FC236}">
                <a16:creationId xmlns:a16="http://schemas.microsoft.com/office/drawing/2014/main" id="{551C70B8-F3D0-BA11-419F-27D08BE74D0D}"/>
              </a:ext>
            </a:extLst>
          </p:cNvPr>
          <p:cNvSpPr txBox="1">
            <a:spLocks/>
          </p:cNvSpPr>
          <p:nvPr/>
        </p:nvSpPr>
        <p:spPr bwMode="auto">
          <a:xfrm>
            <a:off x="107504" y="51470"/>
            <a:ext cx="7056784" cy="61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a:bodyPr>
          <a:lstStyle>
            <a:lvl1pPr algn="l" defTabSz="342900" rtl="0" eaLnBrk="0" fontAlgn="base" hangingPunct="0">
              <a:spcBef>
                <a:spcPct val="0"/>
              </a:spcBef>
              <a:spcAft>
                <a:spcPct val="0"/>
              </a:spcAft>
              <a:defRPr sz="2700" kern="1200">
                <a:solidFill>
                  <a:schemeClr val="accent1"/>
                </a:solidFill>
                <a:latin typeface="+mj-lt"/>
                <a:ea typeface="+mj-ea"/>
                <a:cs typeface="+mj-cs"/>
              </a:defRPr>
            </a:lvl1pPr>
            <a:lvl2pPr algn="l" defTabSz="342900" rtl="0" eaLnBrk="0" fontAlgn="base" hangingPunct="0">
              <a:spcBef>
                <a:spcPct val="0"/>
              </a:spcBef>
              <a:spcAft>
                <a:spcPct val="0"/>
              </a:spcAft>
              <a:defRPr sz="2700">
                <a:solidFill>
                  <a:schemeClr val="accent1"/>
                </a:solidFill>
                <a:latin typeface="Trebuchet MS" pitchFamily="34" charset="0"/>
              </a:defRPr>
            </a:lvl2pPr>
            <a:lvl3pPr algn="l" defTabSz="342900" rtl="0" eaLnBrk="0" fontAlgn="base" hangingPunct="0">
              <a:spcBef>
                <a:spcPct val="0"/>
              </a:spcBef>
              <a:spcAft>
                <a:spcPct val="0"/>
              </a:spcAft>
              <a:defRPr sz="2700">
                <a:solidFill>
                  <a:schemeClr val="accent1"/>
                </a:solidFill>
                <a:latin typeface="Trebuchet MS" pitchFamily="34" charset="0"/>
              </a:defRPr>
            </a:lvl3pPr>
            <a:lvl4pPr algn="l" defTabSz="342900" rtl="0" eaLnBrk="0" fontAlgn="base" hangingPunct="0">
              <a:spcBef>
                <a:spcPct val="0"/>
              </a:spcBef>
              <a:spcAft>
                <a:spcPct val="0"/>
              </a:spcAft>
              <a:defRPr sz="2700">
                <a:solidFill>
                  <a:schemeClr val="accent1"/>
                </a:solidFill>
                <a:latin typeface="Trebuchet MS" pitchFamily="34" charset="0"/>
              </a:defRPr>
            </a:lvl4pPr>
            <a:lvl5pPr algn="l" defTabSz="342900" rtl="0" eaLnBrk="0" fontAlgn="base" hangingPunct="0">
              <a:spcBef>
                <a:spcPct val="0"/>
              </a:spcBef>
              <a:spcAft>
                <a:spcPct val="0"/>
              </a:spcAft>
              <a:defRPr sz="27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Получить мотивированное мнение профсоюза при</a:t>
            </a:r>
          </a:p>
          <a:p>
            <a:pPr marL="0" marR="0" lvl="0" indent="0" algn="ctr" defTabSz="342900" rtl="0" eaLnBrk="0" fontAlgn="base" latinLnBrk="0" hangingPunct="0">
              <a:lnSpc>
                <a:spcPct val="100000"/>
              </a:lnSpc>
              <a:spcBef>
                <a:spcPct val="0"/>
              </a:spcBef>
              <a:spcAft>
                <a:spcPct val="0"/>
              </a:spcAft>
              <a:buClrTx/>
              <a:buSzTx/>
              <a:buFontTx/>
              <a:buNone/>
              <a:tabLst/>
              <a:defRPr/>
            </a:pPr>
            <a:r>
              <a:rPr kumimoji="0" lang="ru-RU" sz="1600" b="1" i="0" u="none" strike="noStrike" kern="1200" cap="none" spc="0" normalizeH="0" baseline="0" noProof="0" dirty="0">
                <a:ln>
                  <a:noFill/>
                </a:ln>
                <a:solidFill>
                  <a:srgbClr val="444D26"/>
                </a:solidFill>
                <a:effectLst/>
                <a:uLnTx/>
                <a:uFillTx/>
                <a:latin typeface="Arial" panose="020B0604020202020204" pitchFamily="34" charset="0"/>
                <a:ea typeface="+mj-ea"/>
                <a:cs typeface="+mj-cs"/>
              </a:rPr>
              <a:t> сокращении </a:t>
            </a:r>
            <a:r>
              <a:rPr kumimoji="0" lang="ru-RU" sz="16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rPr>
              <a:t>работника - члена профсоюза</a:t>
            </a:r>
            <a:endParaRPr kumimoji="0" lang="ru-RU" sz="2000" b="1" i="0" u="none" strike="noStrike" kern="1200" cap="none" spc="0" normalizeH="0" baseline="0" noProof="0" dirty="0">
              <a:ln>
                <a:noFill/>
              </a:ln>
              <a:solidFill>
                <a:srgbClr val="C00000"/>
              </a:solidFill>
              <a:effectLst/>
              <a:uLnTx/>
              <a:uFillTx/>
              <a:latin typeface="Arial" panose="020B0604020202020204" pitchFamily="34" charset="0"/>
              <a:ea typeface="+mj-ea"/>
              <a:cs typeface="+mj-cs"/>
            </a:endParaRPr>
          </a:p>
        </p:txBody>
      </p:sp>
    </p:spTree>
    <p:extLst>
      <p:ext uri="{BB962C8B-B14F-4D97-AF65-F5344CB8AC3E}">
        <p14:creationId xmlns:p14="http://schemas.microsoft.com/office/powerpoint/2010/main" val="2955874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A8F06-0E66-D68A-CBCF-F9E72C633C8B}"/>
            </a:ext>
          </a:extLst>
        </p:cNvPr>
        <p:cNvGrpSpPr/>
        <p:nvPr/>
      </p:nvGrpSpPr>
      <p:grpSpPr>
        <a:xfrm>
          <a:off x="0" y="0"/>
          <a:ext cx="0" cy="0"/>
          <a:chOff x="0" y="0"/>
          <a:chExt cx="0" cy="0"/>
        </a:xfrm>
      </p:grpSpPr>
      <p:sp>
        <p:nvSpPr>
          <p:cNvPr id="3" name="Объект 2">
            <a:extLst>
              <a:ext uri="{FF2B5EF4-FFF2-40B4-BE49-F238E27FC236}">
                <a16:creationId xmlns:a16="http://schemas.microsoft.com/office/drawing/2014/main" id="{D54B5E0A-ACFD-4EA3-5C96-350EDDD60779}"/>
              </a:ext>
            </a:extLst>
          </p:cNvPr>
          <p:cNvSpPr>
            <a:spLocks noGrp="1"/>
          </p:cNvSpPr>
          <p:nvPr>
            <p:ph idx="1"/>
          </p:nvPr>
        </p:nvSpPr>
        <p:spPr>
          <a:xfrm>
            <a:off x="18591" y="51470"/>
            <a:ext cx="6785657" cy="5092030"/>
          </a:xfrm>
        </p:spPr>
        <p:txBody>
          <a:bodyPr/>
          <a:lstStyle/>
          <a:p>
            <a:pPr marL="0" indent="0" algn="ctr">
              <a:buNone/>
            </a:pPr>
            <a:endParaRPr lang="ru-RU" sz="2000" b="1" dirty="0">
              <a:solidFill>
                <a:schemeClr val="tx1"/>
              </a:solidFill>
            </a:endParaRPr>
          </a:p>
          <a:p>
            <a:pPr marL="0" indent="0" algn="ctr">
              <a:buNone/>
            </a:pPr>
            <a:endParaRPr lang="ru-RU" sz="2000" b="1" dirty="0">
              <a:solidFill>
                <a:schemeClr val="tx1"/>
              </a:solidFill>
            </a:endParaRPr>
          </a:p>
          <a:p>
            <a:pPr marL="0" indent="0" algn="ctr">
              <a:buNone/>
            </a:pPr>
            <a:r>
              <a:rPr lang="ru-RU" sz="2200" b="1" dirty="0">
                <a:solidFill>
                  <a:schemeClr val="tx1"/>
                </a:solidFill>
              </a:rPr>
              <a:t>Увольняя работника в связи с несоответствием занимаемой должности (выполняемой работе) (по п. 3 ч. 1 ст. 81 ТК РФ), </a:t>
            </a:r>
            <a:r>
              <a:rPr lang="ru-RU" sz="2200" b="1" dirty="0">
                <a:solidFill>
                  <a:srgbClr val="FF0000"/>
                </a:solidFill>
              </a:rPr>
              <a:t>произведите окончательный расчет в стандартном поря</a:t>
            </a:r>
            <a:r>
              <a:rPr lang="ru-RU" sz="2200" b="1" dirty="0">
                <a:solidFill>
                  <a:schemeClr val="tx1"/>
                </a:solidFill>
              </a:rPr>
              <a:t>дке, в частности выплатите работнику зарплату, компенсацию за неиспользованный отпуск, иные причитающиеся суммы.</a:t>
            </a:r>
          </a:p>
          <a:p>
            <a:pPr marL="0" indent="0" algn="ctr">
              <a:buNone/>
            </a:pPr>
            <a:endParaRPr lang="ru-RU" sz="2000" b="1" dirty="0">
              <a:solidFill>
                <a:schemeClr val="accent3">
                  <a:lumMod val="50000"/>
                </a:schemeClr>
              </a:solidFill>
            </a:endParaRPr>
          </a:p>
          <a:p>
            <a:pPr marL="0" indent="0" algn="ctr">
              <a:buNone/>
            </a:pPr>
            <a:endParaRPr lang="ru-RU" sz="2000" b="1" dirty="0">
              <a:solidFill>
                <a:schemeClr val="accent3">
                  <a:lumMod val="50000"/>
                </a:schemeClr>
              </a:solidFill>
            </a:endParaRPr>
          </a:p>
        </p:txBody>
      </p:sp>
    </p:spTree>
    <p:extLst>
      <p:ext uri="{BB962C8B-B14F-4D97-AF65-F5344CB8AC3E}">
        <p14:creationId xmlns:p14="http://schemas.microsoft.com/office/powerpoint/2010/main" val="3989166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17410" name="AutoShape 2"/>
          <p:cNvSpPr>
            <a:spLocks noChangeArrowheads="1"/>
          </p:cNvSpPr>
          <p:nvPr/>
        </p:nvSpPr>
        <p:spPr bwMode="auto">
          <a:xfrm>
            <a:off x="304800" y="285750"/>
            <a:ext cx="8610600" cy="4114800"/>
          </a:xfrm>
          <a:prstGeom prst="flowChartMultidocument">
            <a:avLst/>
          </a:prstGeom>
          <a:noFill/>
          <a:ln w="9525">
            <a:solidFill>
              <a:schemeClr val="tx1"/>
            </a:solidFill>
            <a:miter lim="800000"/>
            <a:headEnd/>
            <a:tailEnd/>
          </a:ln>
          <a:effectLst/>
        </p:spPr>
        <p:txBody>
          <a:bodyPr wrap="none" anchor="ctr"/>
          <a:lstStyle/>
          <a:p>
            <a:pPr algn="r" defTabSz="914400" eaLnBrk="1" fontAlgn="auto" hangingPunct="1">
              <a:spcBef>
                <a:spcPts val="0"/>
              </a:spcBef>
              <a:spcAft>
                <a:spcPts val="0"/>
              </a:spcAft>
              <a:defRPr/>
            </a:pPr>
            <a:endParaRPr lang="ru-RU" sz="4000" dirty="0">
              <a:solidFill>
                <a:srgbClr val="FF0101"/>
              </a:solidFill>
              <a:effectLst>
                <a:outerShdw blurRad="38100" dist="38100" dir="2700000" algn="tl">
                  <a:srgbClr val="000000"/>
                </a:outerShdw>
              </a:effectLst>
              <a:latin typeface="Times New Roman" pitchFamily="18" charset="0"/>
            </a:endParaRPr>
          </a:p>
          <a:p>
            <a:pPr algn="r" defTabSz="914400" eaLnBrk="1" fontAlgn="auto" hangingPunct="1">
              <a:spcBef>
                <a:spcPts val="0"/>
              </a:spcBef>
              <a:spcAft>
                <a:spcPts val="0"/>
              </a:spcAft>
              <a:defRPr/>
            </a:pPr>
            <a:r>
              <a:rPr lang="ru-RU" sz="6000" dirty="0">
                <a:solidFill>
                  <a:srgbClr val="FF0101"/>
                </a:solidFill>
                <a:effectLst>
                  <a:outerShdw blurRad="38100" dist="38100" dir="2700000" algn="tl">
                    <a:srgbClr val="000000"/>
                  </a:outerShdw>
                </a:effectLst>
                <a:latin typeface="Times New Roman" pitchFamily="18" charset="0"/>
              </a:rPr>
              <a:t>Спасибо за внимание</a:t>
            </a:r>
          </a:p>
          <a:p>
            <a:pPr algn="r" defTabSz="914400" eaLnBrk="1" fontAlgn="auto" hangingPunct="1">
              <a:spcBef>
                <a:spcPts val="0"/>
              </a:spcBef>
              <a:spcAft>
                <a:spcPts val="0"/>
              </a:spcAft>
              <a:defRPr/>
            </a:pPr>
            <a:endParaRPr lang="ru-RU" sz="2000" dirty="0">
              <a:solidFill>
                <a:srgbClr val="FF0101"/>
              </a:solidFill>
              <a:effectLst>
                <a:outerShdw blurRad="38100" dist="38100" dir="2700000" algn="tl">
                  <a:srgbClr val="000000"/>
                </a:outerShdw>
              </a:effectLst>
              <a:latin typeface="Times New Roman" pitchFamily="18" charset="0"/>
            </a:endParaRPr>
          </a:p>
        </p:txBody>
      </p:sp>
    </p:spTree>
    <p:extLst>
      <p:ext uri="{BB962C8B-B14F-4D97-AF65-F5344CB8AC3E}">
        <p14:creationId xmlns:p14="http://schemas.microsoft.com/office/powerpoint/2010/main" val="130587022"/>
      </p:ext>
    </p:extLst>
  </p:cSld>
  <p:clrMapOvr>
    <a:masterClrMapping/>
  </p:clrMapOvr>
  <p:transition/>
</p:sld>
</file>

<file path=ppt/theme/theme1.xml><?xml version="1.0" encoding="utf-8"?>
<a:theme xmlns:a="http://schemas.openxmlformats.org/drawingml/2006/main" name="Аспект">
  <a:themeElements>
    <a:clrScheme name="Индикатор">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7539</TotalTime>
  <Words>1948</Words>
  <Application>Microsoft Office PowerPoint</Application>
  <PresentationFormat>Экран (16:9)</PresentationFormat>
  <Paragraphs>157</Paragraphs>
  <Slides>23</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2</vt:i4>
      </vt:variant>
      <vt:variant>
        <vt:lpstr>Заголовки слайдов</vt:lpstr>
      </vt:variant>
      <vt:variant>
        <vt:i4>23</vt:i4>
      </vt:variant>
    </vt:vector>
  </HeadingPairs>
  <TitlesOfParts>
    <vt:vector size="32" baseType="lpstr">
      <vt:lpstr>Arial</vt:lpstr>
      <vt:lpstr>Calibri</vt:lpstr>
      <vt:lpstr>Cambria</vt:lpstr>
      <vt:lpstr>Times New Roman</vt:lpstr>
      <vt:lpstr>Trebuchet MS</vt:lpstr>
      <vt:lpstr>Wingdings</vt:lpstr>
      <vt:lpstr>Wingdings 3</vt:lpstr>
      <vt:lpstr>Аспект</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a.sinyakov</dc:creator>
  <cp:lastModifiedBy>User</cp:lastModifiedBy>
  <cp:revision>373</cp:revision>
  <dcterms:created xsi:type="dcterms:W3CDTF">2020-12-24T07:41:03Z</dcterms:created>
  <dcterms:modified xsi:type="dcterms:W3CDTF">2026-06-15T16:49:47Z</dcterms:modified>
</cp:coreProperties>
</file>