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 id="2147483855" r:id="rId2"/>
  </p:sldMasterIdLst>
  <p:notesMasterIdLst>
    <p:notesMasterId r:id="rId38"/>
  </p:notesMasterIdLst>
  <p:sldIdLst>
    <p:sldId id="611" r:id="rId3"/>
    <p:sldId id="615" r:id="rId4"/>
    <p:sldId id="616" r:id="rId5"/>
    <p:sldId id="617" r:id="rId6"/>
    <p:sldId id="613" r:id="rId7"/>
    <p:sldId id="618" r:id="rId8"/>
    <p:sldId id="619" r:id="rId9"/>
    <p:sldId id="614" r:id="rId10"/>
    <p:sldId id="620" r:id="rId11"/>
    <p:sldId id="621" r:id="rId12"/>
    <p:sldId id="623" r:id="rId13"/>
    <p:sldId id="622" r:id="rId14"/>
    <p:sldId id="631" r:id="rId15"/>
    <p:sldId id="624" r:id="rId16"/>
    <p:sldId id="625" r:id="rId17"/>
    <p:sldId id="626" r:id="rId18"/>
    <p:sldId id="633" r:id="rId19"/>
    <p:sldId id="627" r:id="rId20"/>
    <p:sldId id="628" r:id="rId21"/>
    <p:sldId id="612" r:id="rId22"/>
    <p:sldId id="629" r:id="rId23"/>
    <p:sldId id="630" r:id="rId24"/>
    <p:sldId id="543" r:id="rId25"/>
    <p:sldId id="609" r:id="rId26"/>
    <p:sldId id="575" r:id="rId27"/>
    <p:sldId id="548" r:id="rId28"/>
    <p:sldId id="554" r:id="rId29"/>
    <p:sldId id="610" r:id="rId30"/>
    <p:sldId id="632" r:id="rId31"/>
    <p:sldId id="547" r:id="rId32"/>
    <p:sldId id="526" r:id="rId33"/>
    <p:sldId id="527" r:id="rId34"/>
    <p:sldId id="518" r:id="rId35"/>
    <p:sldId id="528" r:id="rId36"/>
    <p:sldId id="608" r:id="rId37"/>
  </p:sldIdLst>
  <p:sldSz cx="9144000" cy="5143500" type="screen16x9"/>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rebuchet MS"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itchFamily="34" charset="0"/>
        <a:ea typeface="+mn-ea"/>
        <a:cs typeface="+mn-cs"/>
      </a:defRPr>
    </a:lvl5pPr>
    <a:lvl6pPr marL="2286000" algn="l" defTabSz="914400" rtl="0" eaLnBrk="1" latinLnBrk="0" hangingPunct="1">
      <a:defRPr kern="1200">
        <a:solidFill>
          <a:schemeClr val="tx1"/>
        </a:solidFill>
        <a:latin typeface="Trebuchet MS" pitchFamily="34" charset="0"/>
        <a:ea typeface="+mn-ea"/>
        <a:cs typeface="+mn-cs"/>
      </a:defRPr>
    </a:lvl6pPr>
    <a:lvl7pPr marL="2743200" algn="l" defTabSz="914400" rtl="0" eaLnBrk="1" latinLnBrk="0" hangingPunct="1">
      <a:defRPr kern="1200">
        <a:solidFill>
          <a:schemeClr val="tx1"/>
        </a:solidFill>
        <a:latin typeface="Trebuchet MS" pitchFamily="34" charset="0"/>
        <a:ea typeface="+mn-ea"/>
        <a:cs typeface="+mn-cs"/>
      </a:defRPr>
    </a:lvl7pPr>
    <a:lvl8pPr marL="3200400" algn="l" defTabSz="914400" rtl="0" eaLnBrk="1" latinLnBrk="0" hangingPunct="1">
      <a:defRPr kern="1200">
        <a:solidFill>
          <a:schemeClr val="tx1"/>
        </a:solidFill>
        <a:latin typeface="Trebuchet MS" pitchFamily="34" charset="0"/>
        <a:ea typeface="+mn-ea"/>
        <a:cs typeface="+mn-cs"/>
      </a:defRPr>
    </a:lvl8pPr>
    <a:lvl9pPr marL="3657600" algn="l" defTabSz="914400" rtl="0" eaLnBrk="1" latinLnBrk="0" hangingPunct="1">
      <a:defRPr kern="1200">
        <a:solidFill>
          <a:schemeClr val="tx1"/>
        </a:solidFill>
        <a:latin typeface="Trebuchet MS" pitchFamily="34"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Средний стиль 4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121" d="100"/>
          <a:sy n="121" d="100"/>
        </p:scale>
        <p:origin x="108" y="3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63EFED90-F70B-456D-9CD1-D73C13B3A2FA}" type="datetimeFigureOut">
              <a:rPr lang="ru-RU"/>
              <a:pPr>
                <a:defRPr/>
              </a:pPr>
              <a:t>28.05.2026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pPr>
              <a:defRPr/>
            </a:pPr>
            <a:fld id="{F922FF06-EE08-4F3A-9AE5-54DA3461CB49}" type="slidenum">
              <a:rPr lang="ru-RU" altLang="ru-RU"/>
              <a:pPr>
                <a:defRPr/>
              </a:pPr>
              <a:t>‹#›</a:t>
            </a:fld>
            <a:endParaRPr lang="ru-RU" altLang="ru-RU"/>
          </a:p>
        </p:txBody>
      </p:sp>
    </p:spTree>
    <p:extLst>
      <p:ext uri="{BB962C8B-B14F-4D97-AF65-F5344CB8AC3E}">
        <p14:creationId xmlns:p14="http://schemas.microsoft.com/office/powerpoint/2010/main" val="37613879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DBE8B5-943F-4334-B845-6C4A6258CAE1}" type="slidenum">
              <a:rPr lang="ru-RU" smtClean="0">
                <a:solidFill>
                  <a:prstClr val="black"/>
                </a:solidFill>
              </a:rPr>
              <a:pPr/>
              <a:t>35</a:t>
            </a:fld>
            <a:endParaRPr lang="ru-RU">
              <a:solidFill>
                <a:prstClr val="black"/>
              </a:solidFill>
            </a:endParaRPr>
          </a:p>
        </p:txBody>
      </p:sp>
    </p:spTree>
    <p:extLst>
      <p:ext uri="{BB962C8B-B14F-4D97-AF65-F5344CB8AC3E}">
        <p14:creationId xmlns:p14="http://schemas.microsoft.com/office/powerpoint/2010/main" val="3073397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0" y="-6350"/>
            <a:ext cx="9144000" cy="5149850"/>
            <a:chOff x="0" y="-8467"/>
            <a:chExt cx="12192000" cy="6866467"/>
          </a:xfrm>
        </p:grpSpPr>
        <p:cxnSp>
          <p:nvCxnSpPr>
            <p:cNvPr id="5" name="Straight Connector 31"/>
            <p:cNvCxnSpPr/>
            <p:nvPr/>
          </p:nvCxnSpPr>
          <p:spPr>
            <a:xfrm>
              <a:off x="9370484"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5267" y="3680884"/>
              <a:ext cx="4764617" cy="317711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717" y="-8467"/>
              <a:ext cx="1289049"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8933" y="-8467"/>
              <a:ext cx="1248833"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667" y="3589867"/>
              <a:ext cx="1818217"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0"/>
              <a:ext cx="842433" cy="5666318"/>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300" y="3038125"/>
            <a:ext cx="5825202" cy="822674"/>
          </a:xfrm>
        </p:spPr>
        <p:txBody>
          <a:bodyPr/>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ru-RU"/>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fld id="{591BD5B5-8403-4BAE-96CD-95EF773826D9}" type="datetimeFigureOut">
              <a:rPr lang="ru-RU"/>
              <a:pPr>
                <a:defRPr/>
              </a:pPr>
              <a:t>28.05.2026</a:t>
            </a:fld>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a:lvl1pPr>
          </a:lstStyle>
          <a:p>
            <a:pPr>
              <a:defRPr/>
            </a:pPr>
            <a:fld id="{F8FABC78-8968-4D6F-A348-BBB12F18DD4B}" type="slidenum">
              <a:rPr lang="ru-RU" altLang="ru-RU"/>
              <a:pPr>
                <a:defRPr/>
              </a:pPr>
              <a:t>‹#›</a:t>
            </a:fld>
            <a:endParaRPr lang="ru-RU" altLang="ru-RU"/>
          </a:p>
        </p:txBody>
      </p:sp>
    </p:spTree>
    <p:extLst>
      <p:ext uri="{BB962C8B-B14F-4D97-AF65-F5344CB8AC3E}">
        <p14:creationId xmlns:p14="http://schemas.microsoft.com/office/powerpoint/2010/main" val="932820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FF658568-BE4A-43F5-89BD-2E300B387CA5}"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AA627B9-566A-42F4-96D3-48C96FABF559}" type="slidenum">
              <a:rPr lang="ru-RU" altLang="ru-RU"/>
              <a:pPr>
                <a:defRPr/>
              </a:pPr>
              <a:t>‹#›</a:t>
            </a:fld>
            <a:endParaRPr lang="ru-RU" altLang="ru-RU"/>
          </a:p>
        </p:txBody>
      </p:sp>
    </p:spTree>
    <p:extLst>
      <p:ext uri="{BB962C8B-B14F-4D97-AF65-F5344CB8AC3E}">
        <p14:creationId xmlns:p14="http://schemas.microsoft.com/office/powerpoint/2010/main" val="957476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95586"/>
            <a:ext cx="6447501" cy="645300"/>
          </a:xfrm>
        </p:spPr>
        <p:txBody>
          <a:bodyPr/>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B5DD5E14-4833-469A-986B-F830310547C6}"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6ECC88FD-0989-4C00-866E-03A92E94A760}" type="slidenum">
              <a:rPr lang="ru-RU" altLang="ru-RU"/>
              <a:pPr>
                <a:defRPr/>
              </a:pPr>
              <a:t>‹#›</a:t>
            </a:fld>
            <a:endParaRPr lang="ru-RU" altLang="ru-RU"/>
          </a:p>
        </p:txBody>
      </p:sp>
    </p:spTree>
    <p:extLst>
      <p:ext uri="{BB962C8B-B14F-4D97-AF65-F5344CB8AC3E}">
        <p14:creationId xmlns:p14="http://schemas.microsoft.com/office/powerpoint/2010/main" val="1361762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E9C7D64D-D998-4A63-B30C-E867CF19BFEA}" type="datetimeFigureOut">
              <a:rPr lang="ru-RU"/>
              <a:pPr>
                <a:defRPr/>
              </a:pPr>
              <a:t>28.05.2026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F00948C0-2C10-4FBF-B173-9B5DEB1689BA}" type="slidenum">
              <a:rPr lang="ru-RU" altLang="ru-RU"/>
              <a:pPr>
                <a:defRPr/>
              </a:pPr>
              <a:t>‹#›</a:t>
            </a:fld>
            <a:endParaRPr lang="ru-RU" altLang="ru-RU"/>
          </a:p>
        </p:txBody>
      </p:sp>
    </p:spTree>
    <p:extLst>
      <p:ext uri="{BB962C8B-B14F-4D97-AF65-F5344CB8AC3E}">
        <p14:creationId xmlns:p14="http://schemas.microsoft.com/office/powerpoint/2010/main" val="428191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506809" y="2052934"/>
            <a:ext cx="3139217" cy="24780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3816288" y="2052934"/>
            <a:ext cx="3139213" cy="24780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64746436-D4FB-4D40-9D59-42E37E493E03}" type="datetimeFigureOut">
              <a:rPr lang="ru-RU"/>
              <a:pPr>
                <a:defRPr/>
              </a:pPr>
              <a:t>28.05.2026</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478045B9-0260-420D-AAE9-B6EE8DB2C7D3}" type="slidenum">
              <a:rPr lang="ru-RU" altLang="ru-RU"/>
              <a:pPr>
                <a:defRPr/>
              </a:pPr>
              <a:t>‹#›</a:t>
            </a:fld>
            <a:endParaRPr lang="ru-RU" altLang="ru-RU"/>
          </a:p>
        </p:txBody>
      </p:sp>
    </p:spTree>
    <p:extLst>
      <p:ext uri="{BB962C8B-B14F-4D97-AF65-F5344CB8AC3E}">
        <p14:creationId xmlns:p14="http://schemas.microsoft.com/office/powerpoint/2010/main" val="3259082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ru-RU"/>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2EE6093F-9C11-4DC3-B5B6-394051455223}" type="datetimeFigureOut">
              <a:rPr lang="ru-RU"/>
              <a:pPr>
                <a:defRPr/>
              </a:pPr>
              <a:t>28.05.2026</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D13AC933-241E-470F-A297-2A9C1C919640}" type="slidenum">
              <a:rPr lang="ru-RU" altLang="ru-RU"/>
              <a:pPr>
                <a:defRPr/>
              </a:pPr>
              <a:t>‹#›</a:t>
            </a:fld>
            <a:endParaRPr lang="ru-RU" altLang="ru-RU"/>
          </a:p>
        </p:txBody>
      </p:sp>
    </p:spTree>
    <p:extLst>
      <p:ext uri="{BB962C8B-B14F-4D97-AF65-F5344CB8AC3E}">
        <p14:creationId xmlns:p14="http://schemas.microsoft.com/office/powerpoint/2010/main" val="2535593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B2A9858-1378-49CC-AC54-69BB3B263DC3}" type="datetimeFigureOut">
              <a:rPr lang="ru-RU"/>
              <a:pPr>
                <a:defRPr/>
              </a:pPr>
              <a:t>28.05.2026</a:t>
            </a:fld>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0CFB852F-CAE2-4EEB-9EA9-F5DC2CE4487A}" type="slidenum">
              <a:rPr lang="ru-RU" altLang="ru-RU"/>
              <a:pPr>
                <a:defRPr/>
              </a:pPr>
              <a:t>‹#›</a:t>
            </a:fld>
            <a:endParaRPr lang="ru-RU" altLang="ru-RU"/>
          </a:p>
        </p:txBody>
      </p:sp>
    </p:spTree>
    <p:extLst>
      <p:ext uri="{BB962C8B-B14F-4D97-AF65-F5344CB8AC3E}">
        <p14:creationId xmlns:p14="http://schemas.microsoft.com/office/powerpoint/2010/main" val="1408719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ru-RU"/>
              <a:t>Образец заголовка</a:t>
            </a:r>
            <a:endParaRPr lang="en-US" dirty="0"/>
          </a:p>
        </p:txBody>
      </p:sp>
      <p:sp>
        <p:nvSpPr>
          <p:cNvPr id="3" name="Content Placeholder 2"/>
          <p:cNvSpPr>
            <a:spLocks noGrp="1"/>
          </p:cNvSpPr>
          <p:nvPr>
            <p:ph idx="1"/>
          </p:nvPr>
        </p:nvSpPr>
        <p:spPr>
          <a:xfrm>
            <a:off x="3570346" y="386193"/>
            <a:ext cx="3385156" cy="414482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08001" y="2082802"/>
            <a:ext cx="2890896" cy="1938337"/>
          </a:xfrm>
        </p:spPr>
        <p:txBody>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11EA6853-4E2D-4065-8E74-1E2177B10859}" type="datetimeFigureOut">
              <a:rPr lang="ru-RU"/>
              <a:pPr>
                <a:defRPr/>
              </a:pPr>
              <a:t>28.05.2026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6CC057EA-E1A4-473C-9906-197F054F366B}" type="slidenum">
              <a:rPr lang="ru-RU" altLang="ru-RU"/>
              <a:pPr>
                <a:defRPr/>
              </a:pPr>
              <a:t>‹#›</a:t>
            </a:fld>
            <a:endParaRPr lang="ru-RU" altLang="ru-RU"/>
          </a:p>
        </p:txBody>
      </p:sp>
    </p:spTree>
    <p:extLst>
      <p:ext uri="{BB962C8B-B14F-4D97-AF65-F5344CB8AC3E}">
        <p14:creationId xmlns:p14="http://schemas.microsoft.com/office/powerpoint/2010/main" val="3082462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08001" y="457200"/>
            <a:ext cx="6447501" cy="2884289"/>
          </a:xfrm>
        </p:spPr>
        <p:txBody>
          <a:bodyPr rtlCol="0">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508001" y="4025504"/>
            <a:ext cx="6447500" cy="505518"/>
          </a:xfrm>
        </p:spPr>
        <p:txBody>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22F56A61-6171-4F20-8A2A-5E5A8B5665C9}" type="datetimeFigureOut">
              <a:rPr lang="ru-RU"/>
              <a:pPr>
                <a:defRPr/>
              </a:pPr>
              <a:t>28.05.2026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DAE2B039-5192-4323-80EE-B6C7F6FC21D3}" type="slidenum">
              <a:rPr lang="ru-RU" altLang="ru-RU"/>
              <a:pPr>
                <a:defRPr/>
              </a:pPr>
              <a:t>‹#›</a:t>
            </a:fld>
            <a:endParaRPr lang="ru-RU" altLang="ru-RU"/>
          </a:p>
        </p:txBody>
      </p:sp>
    </p:spTree>
    <p:extLst>
      <p:ext uri="{BB962C8B-B14F-4D97-AF65-F5344CB8AC3E}">
        <p14:creationId xmlns:p14="http://schemas.microsoft.com/office/powerpoint/2010/main" val="3123450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52800"/>
            <a:ext cx="6447501" cy="1178222"/>
          </a:xfrm>
        </p:spPr>
        <p:txBody>
          <a:bodyPr anchor="ct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B6E319C9-AF01-45BF-9B32-9C785FEF34C1}"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C13C71F-5D51-41A8-A71B-91049F768F67}" type="slidenum">
              <a:rPr lang="ru-RU" altLang="ru-RU"/>
              <a:pPr>
                <a:defRPr/>
              </a:pPr>
              <a:t>‹#›</a:t>
            </a:fld>
            <a:endParaRPr lang="ru-RU" altLang="ru-RU"/>
          </a:p>
        </p:txBody>
      </p:sp>
    </p:spTree>
    <p:extLst>
      <p:ext uri="{BB962C8B-B14F-4D97-AF65-F5344CB8AC3E}">
        <p14:creationId xmlns:p14="http://schemas.microsoft.com/office/powerpoint/2010/main" val="3471337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06400" y="59213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6" name="TextBox 5"/>
          <p:cNvSpPr txBox="1"/>
          <p:nvPr/>
        </p:nvSpPr>
        <p:spPr>
          <a:xfrm>
            <a:off x="6669088" y="2165350"/>
            <a:ext cx="457200" cy="438150"/>
          </a:xfrm>
          <a:prstGeom prst="rect">
            <a:avLst/>
          </a:prstGeom>
        </p:spPr>
        <p:txBody>
          <a:bodyPr lIns="68580" tIns="34290" rIns="68580" bIns="34290" anchor="ctr"/>
          <a:lstStyle/>
          <a:p>
            <a:pPr eaLnBrk="1" fontAlgn="auto" hangingPunct="1">
              <a:spcBef>
                <a:spcPts val="0"/>
              </a:spcBef>
              <a:spcAft>
                <a:spcPts val="0"/>
              </a:spcAft>
              <a:defRPr/>
            </a:pPr>
            <a:r>
              <a:rPr lang="en-US" sz="6000" dirty="0">
                <a:ln w="3175" cmpd="sng">
                  <a:noFill/>
                </a:ln>
                <a:solidFill>
                  <a:schemeClr val="accent1">
                    <a:lumMod val="60000"/>
                    <a:lumOff val="40000"/>
                  </a:schemeClr>
                </a:solidFill>
                <a:latin typeface="Arial"/>
              </a:rPr>
              <a:t>”</a:t>
            </a:r>
            <a:endParaRPr lang="en-US" sz="1350" dirty="0">
              <a:solidFill>
                <a:schemeClr val="accent1">
                  <a:lumMod val="60000"/>
                  <a:lumOff val="40000"/>
                </a:schemeClr>
              </a:solidFill>
              <a:latin typeface="Arial"/>
            </a:endParaRPr>
          </a:p>
        </p:txBody>
      </p:sp>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52800"/>
            <a:ext cx="6447501" cy="1178222"/>
          </a:xfrm>
        </p:spPr>
        <p:txBody>
          <a:bodyPr anchor="ct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7" name="Date Placeholder 3"/>
          <p:cNvSpPr>
            <a:spLocks noGrp="1"/>
          </p:cNvSpPr>
          <p:nvPr>
            <p:ph type="dt" sz="half" idx="14"/>
          </p:nvPr>
        </p:nvSpPr>
        <p:spPr/>
        <p:txBody>
          <a:bodyPr/>
          <a:lstStyle>
            <a:lvl1pPr>
              <a:defRPr/>
            </a:lvl1pPr>
          </a:lstStyle>
          <a:p>
            <a:pPr>
              <a:defRPr/>
            </a:pPr>
            <a:fld id="{FEA6A578-F940-4E10-B015-BC4664425432}" type="datetimeFigureOut">
              <a:rPr lang="ru-RU"/>
              <a:pPr>
                <a:defRPr/>
              </a:pPr>
              <a:t>28.05.2026</a:t>
            </a:fld>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31A28CBE-1E7A-4F73-AFFA-8BCFD085D96C}" type="slidenum">
              <a:rPr lang="ru-RU" altLang="ru-RU"/>
              <a:pPr>
                <a:defRPr/>
              </a:pPr>
              <a:t>‹#›</a:t>
            </a:fld>
            <a:endParaRPr lang="ru-RU" altLang="ru-RU"/>
          </a:p>
        </p:txBody>
      </p:sp>
    </p:spTree>
    <p:extLst>
      <p:ext uri="{BB962C8B-B14F-4D97-AF65-F5344CB8AC3E}">
        <p14:creationId xmlns:p14="http://schemas.microsoft.com/office/powerpoint/2010/main" val="2065271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AE25B883-568B-4983-AFD4-21C93D557D03}"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0ADCDA27-82AA-461E-94D9-4372EB0A0BE4}" type="slidenum">
              <a:rPr lang="ru-RU" altLang="ru-RU"/>
              <a:pPr>
                <a:defRPr/>
              </a:pPr>
              <a:t>‹#›</a:t>
            </a:fld>
            <a:endParaRPr lang="ru-RU" altLang="ru-RU"/>
          </a:p>
        </p:txBody>
      </p:sp>
    </p:spTree>
    <p:extLst>
      <p:ext uri="{BB962C8B-B14F-4D97-AF65-F5344CB8AC3E}">
        <p14:creationId xmlns:p14="http://schemas.microsoft.com/office/powerpoint/2010/main" val="142192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06400" y="59213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6" name="TextBox 5"/>
          <p:cNvSpPr txBox="1">
            <a:spLocks noChangeArrowheads="1"/>
          </p:cNvSpPr>
          <p:nvPr/>
        </p:nvSpPr>
        <p:spPr bwMode="auto">
          <a:xfrm>
            <a:off x="6669088" y="2165350"/>
            <a:ext cx="4572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7" name="Date Placeholder 3"/>
          <p:cNvSpPr>
            <a:spLocks noGrp="1"/>
          </p:cNvSpPr>
          <p:nvPr>
            <p:ph type="dt" sz="half" idx="14"/>
          </p:nvPr>
        </p:nvSpPr>
        <p:spPr/>
        <p:txBody>
          <a:bodyPr/>
          <a:lstStyle>
            <a:lvl1pPr>
              <a:defRPr/>
            </a:lvl1pPr>
          </a:lstStyle>
          <a:p>
            <a:pPr>
              <a:defRPr/>
            </a:pPr>
            <a:fld id="{58593D22-8018-48BA-A87C-EE77C15BC03B}" type="datetimeFigureOut">
              <a:rPr lang="ru-RU"/>
              <a:pPr>
                <a:defRPr/>
              </a:pPr>
              <a:t>28.05.2026</a:t>
            </a:fld>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61197248-5219-42CF-8570-65AD8EDA76AD}" type="slidenum">
              <a:rPr lang="ru-RU" altLang="ru-RU"/>
              <a:pPr>
                <a:defRPr/>
              </a:pPr>
              <a:t>‹#›</a:t>
            </a:fld>
            <a:endParaRPr lang="ru-RU" altLang="ru-RU"/>
          </a:p>
        </p:txBody>
      </p:sp>
    </p:spTree>
    <p:extLst>
      <p:ext uri="{BB962C8B-B14F-4D97-AF65-F5344CB8AC3E}">
        <p14:creationId xmlns:p14="http://schemas.microsoft.com/office/powerpoint/2010/main" val="2295966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5" name="Date Placeholder 3"/>
          <p:cNvSpPr>
            <a:spLocks noGrp="1"/>
          </p:cNvSpPr>
          <p:nvPr>
            <p:ph type="dt" sz="half" idx="14"/>
          </p:nvPr>
        </p:nvSpPr>
        <p:spPr/>
        <p:txBody>
          <a:bodyPr/>
          <a:lstStyle>
            <a:lvl1pPr>
              <a:defRPr/>
            </a:lvl1pPr>
          </a:lstStyle>
          <a:p>
            <a:pPr>
              <a:defRPr/>
            </a:pPr>
            <a:fld id="{BA62726D-3404-4D58-92FB-708CDC09532E}" type="datetimeFigureOut">
              <a:rPr lang="ru-RU"/>
              <a:pPr>
                <a:defRPr/>
              </a:pPr>
              <a:t>28.05.2026</a:t>
            </a:fld>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5D1DF6F9-D446-40FA-A369-239935FB6535}" type="slidenum">
              <a:rPr lang="ru-RU" altLang="ru-RU"/>
              <a:pPr>
                <a:defRPr/>
              </a:pPr>
              <a:t>‹#›</a:t>
            </a:fld>
            <a:endParaRPr lang="ru-RU" altLang="ru-RU"/>
          </a:p>
        </p:txBody>
      </p:sp>
    </p:spTree>
    <p:extLst>
      <p:ext uri="{BB962C8B-B14F-4D97-AF65-F5344CB8AC3E}">
        <p14:creationId xmlns:p14="http://schemas.microsoft.com/office/powerpoint/2010/main" val="258357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A9BFFAE5-184E-4C8C-86F0-F25654B3093E}"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2FB954C-F02B-4935-B609-D6C32ACAC5FE}" type="slidenum">
              <a:rPr lang="ru-RU" altLang="ru-RU"/>
              <a:pPr>
                <a:defRPr/>
              </a:pPr>
              <a:t>‹#›</a:t>
            </a:fld>
            <a:endParaRPr lang="ru-RU" altLang="ru-RU"/>
          </a:p>
        </p:txBody>
      </p:sp>
    </p:spTree>
    <p:extLst>
      <p:ext uri="{BB962C8B-B14F-4D97-AF65-F5344CB8AC3E}">
        <p14:creationId xmlns:p14="http://schemas.microsoft.com/office/powerpoint/2010/main" val="2674379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127392B-EF48-46AE-A7C7-2ECBC7EE5319}" type="datetimeFigureOut">
              <a:rPr lang="ru-RU"/>
              <a:pPr>
                <a:defRPr/>
              </a:pPr>
              <a:t>28.05.2026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18B3088-8628-4AE1-A74F-4E0DFB44BFC2}" type="slidenum">
              <a:rPr lang="ru-RU" altLang="ru-RU"/>
              <a:pPr>
                <a:defRPr/>
              </a:pPr>
              <a:t>‹#›</a:t>
            </a:fld>
            <a:endParaRPr lang="ru-RU" altLang="ru-RU"/>
          </a:p>
        </p:txBody>
      </p:sp>
    </p:spTree>
    <p:extLst>
      <p:ext uri="{BB962C8B-B14F-4D97-AF65-F5344CB8AC3E}">
        <p14:creationId xmlns:p14="http://schemas.microsoft.com/office/powerpoint/2010/main" val="426171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a:t>Образец заголовка</a:t>
            </a:r>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2657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736756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025738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99253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441187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525822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216569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4027401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7328504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620761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28.05.2026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45232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6350"/>
            <a:ext cx="9144000" cy="5149850"/>
            <a:chOff x="0" y="-8467"/>
            <a:chExt cx="12192000" cy="6866467"/>
          </a:xfrm>
        </p:grpSpPr>
        <p:cxnSp>
          <p:nvCxnSpPr>
            <p:cNvPr id="20" name="Straight Connector 19"/>
            <p:cNvCxnSpPr/>
            <p:nvPr/>
          </p:nvCxnSpPr>
          <p:spPr>
            <a:xfrm>
              <a:off x="9370484"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0884"/>
              <a:ext cx="4764617" cy="317711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17" y="-8467"/>
              <a:ext cx="1289049"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33" y="-8467"/>
              <a:ext cx="1248833"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7" y="3589867"/>
              <a:ext cx="1818217"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508000" y="457200"/>
            <a:ext cx="644683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заголовка</a:t>
            </a:r>
            <a:endParaRPr lang="en-US"/>
          </a:p>
        </p:txBody>
      </p:sp>
      <p:sp>
        <p:nvSpPr>
          <p:cNvPr id="1028" name="Text Placeholder 2"/>
          <p:cNvSpPr>
            <a:spLocks noGrp="1"/>
          </p:cNvSpPr>
          <p:nvPr>
            <p:ph type="body" idx="1"/>
          </p:nvPr>
        </p:nvSpPr>
        <p:spPr bwMode="auto">
          <a:xfrm>
            <a:off x="508000" y="1620838"/>
            <a:ext cx="6446838" cy="290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5403850" y="4530725"/>
            <a:ext cx="684213" cy="274638"/>
          </a:xfrm>
          <a:prstGeom prst="rect">
            <a:avLst/>
          </a:prstGeom>
        </p:spPr>
        <p:txBody>
          <a:bodyPr vert="horz" lIns="91440" tIns="45720" rIns="91440" bIns="45720" rtlCol="0" anchor="ctr"/>
          <a:lstStyle>
            <a:lvl1pPr algn="r" eaLnBrk="1" fontAlgn="auto" hangingPunct="1">
              <a:spcBef>
                <a:spcPts val="0"/>
              </a:spcBef>
              <a:spcAft>
                <a:spcPts val="0"/>
              </a:spcAft>
              <a:defRPr sz="675">
                <a:solidFill>
                  <a:schemeClr val="tx1">
                    <a:tint val="75000"/>
                  </a:schemeClr>
                </a:solidFill>
                <a:latin typeface="+mn-lt"/>
              </a:defRPr>
            </a:lvl1pPr>
          </a:lstStyle>
          <a:p>
            <a:pPr>
              <a:defRPr/>
            </a:pPr>
            <a:fld id="{5ED50CC3-F0E3-46C9-8540-718F0E7ADD6D}" type="datetimeFigureOut">
              <a:rPr lang="ru-RU"/>
              <a:pPr>
                <a:defRPr/>
              </a:pPr>
              <a:t>28.05.2026</a:t>
            </a:fld>
            <a:endParaRPr lang="ru-RU"/>
          </a:p>
        </p:txBody>
      </p:sp>
      <p:sp>
        <p:nvSpPr>
          <p:cNvPr id="5" name="Footer Placeholder 4"/>
          <p:cNvSpPr>
            <a:spLocks noGrp="1"/>
          </p:cNvSpPr>
          <p:nvPr>
            <p:ph type="ftr" sz="quarter" idx="3"/>
          </p:nvPr>
        </p:nvSpPr>
        <p:spPr>
          <a:xfrm>
            <a:off x="508000" y="4530725"/>
            <a:ext cx="4722813" cy="274638"/>
          </a:xfrm>
          <a:prstGeom prst="rect">
            <a:avLst/>
          </a:prstGeom>
        </p:spPr>
        <p:txBody>
          <a:bodyPr vert="horz" lIns="91440" tIns="45720" rIns="91440" bIns="45720" rtlCol="0" anchor="ctr"/>
          <a:lstStyle>
            <a:lvl1pPr algn="l" eaLnBrk="1" fontAlgn="auto" hangingPunct="1">
              <a:spcBef>
                <a:spcPts val="0"/>
              </a:spcBef>
              <a:spcAft>
                <a:spcPts val="0"/>
              </a:spcAft>
              <a:defRPr sz="675">
                <a:solidFill>
                  <a:schemeClr val="tx1">
                    <a:tint val="75000"/>
                  </a:schemeClr>
                </a:solidFill>
                <a:latin typeface="+mn-lt"/>
              </a:defRPr>
            </a:lvl1pPr>
          </a:lstStyle>
          <a:p>
            <a:pPr>
              <a:defRPr/>
            </a:pPr>
            <a:endParaRPr lang="ru-RU"/>
          </a:p>
        </p:txBody>
      </p:sp>
      <p:sp>
        <p:nvSpPr>
          <p:cNvPr id="6" name="Slide Number Placeholder 5"/>
          <p:cNvSpPr>
            <a:spLocks noGrp="1"/>
          </p:cNvSpPr>
          <p:nvPr>
            <p:ph type="sldNum" sz="quarter" idx="4"/>
          </p:nvPr>
        </p:nvSpPr>
        <p:spPr>
          <a:xfrm>
            <a:off x="6443663" y="4530725"/>
            <a:ext cx="511175" cy="274638"/>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600">
                <a:solidFill>
                  <a:schemeClr val="accent1"/>
                </a:solidFill>
              </a:defRPr>
            </a:lvl1pPr>
          </a:lstStyle>
          <a:p>
            <a:pPr>
              <a:defRPr/>
            </a:pPr>
            <a:fld id="{B34F85C7-5310-4832-8E2A-477C595BEEFA}"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52"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53" r:id="rId11"/>
    <p:sldLayoutId id="2147483848" r:id="rId12"/>
    <p:sldLayoutId id="2147483854" r:id="rId13"/>
    <p:sldLayoutId id="2147483849" r:id="rId14"/>
    <p:sldLayoutId id="2147483850" r:id="rId15"/>
    <p:sldLayoutId id="2147483851" r:id="rId16"/>
  </p:sldLayoutIdLst>
  <p:txStyles>
    <p:title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0" fontAlgn="base" hangingPunct="0">
        <a:spcBef>
          <a:spcPts val="750"/>
        </a:spcBef>
        <a:spcAft>
          <a:spcPct val="0"/>
        </a:spcAft>
        <a:buClr>
          <a:schemeClr val="accent1"/>
        </a:buClr>
        <a:buSzPct val="80000"/>
        <a:buFont typeface="Wingdings 3" pitchFamily="18" charset="2"/>
        <a:buChar char=""/>
        <a:defRPr sz="1300" kern="1200">
          <a:solidFill>
            <a:srgbClr val="404040"/>
          </a:solidFill>
          <a:latin typeface="+mn-lt"/>
          <a:ea typeface="+mn-ea"/>
          <a:cs typeface="+mn-cs"/>
        </a:defRPr>
      </a:lvl1pPr>
      <a:lvl2pPr marL="557213" indent="-214313" algn="l" defTabSz="342900" rtl="0" eaLnBrk="0" fontAlgn="base" hangingPunct="0">
        <a:spcBef>
          <a:spcPts val="75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2pPr>
      <a:lvl3pPr marL="857250" indent="-171450" algn="l" defTabSz="342900" rtl="0" eaLnBrk="0" fontAlgn="base" hangingPunct="0">
        <a:spcBef>
          <a:spcPts val="750"/>
        </a:spcBef>
        <a:spcAft>
          <a:spcPct val="0"/>
        </a:spcAft>
        <a:buClr>
          <a:schemeClr val="accent1"/>
        </a:buClr>
        <a:buSzPct val="80000"/>
        <a:buFont typeface="Wingdings 3" pitchFamily="18" charset="2"/>
        <a:buChar char=""/>
        <a:defRPr sz="1000" kern="1200">
          <a:solidFill>
            <a:srgbClr val="404040"/>
          </a:solidFill>
          <a:latin typeface="+mn-lt"/>
          <a:ea typeface="+mn-ea"/>
          <a:cs typeface="+mn-cs"/>
        </a:defRPr>
      </a:lvl3pPr>
      <a:lvl4pPr marL="1200150" indent="-171450" algn="l" defTabSz="342900" rtl="0" eaLnBrk="0" fontAlgn="base" hangingPunct="0">
        <a:spcBef>
          <a:spcPts val="750"/>
        </a:spcBef>
        <a:spcAft>
          <a:spcPct val="0"/>
        </a:spcAft>
        <a:buClr>
          <a:schemeClr val="accent1"/>
        </a:buClr>
        <a:buSzPct val="80000"/>
        <a:buFont typeface="Wingdings 3" pitchFamily="18" charset="2"/>
        <a:buChar char=""/>
        <a:defRPr sz="900" kern="1200">
          <a:solidFill>
            <a:srgbClr val="404040"/>
          </a:solidFill>
          <a:latin typeface="+mn-lt"/>
          <a:ea typeface="+mn-ea"/>
          <a:cs typeface="+mn-cs"/>
        </a:defRPr>
      </a:lvl4pPr>
      <a:lvl5pPr marL="1543050" indent="-171450" algn="l" defTabSz="342900" rtl="0" eaLnBrk="0" fontAlgn="base" hangingPunct="0">
        <a:spcBef>
          <a:spcPts val="750"/>
        </a:spcBef>
        <a:spcAft>
          <a:spcPct val="0"/>
        </a:spcAft>
        <a:buClr>
          <a:schemeClr val="accent1"/>
        </a:buClr>
        <a:buSzPct val="80000"/>
        <a:buFont typeface="Wingdings 3" pitchFamily="18" charset="2"/>
        <a:buChar char=""/>
        <a:defRPr sz="900" kern="1200">
          <a:solidFill>
            <a:srgbClr val="404040"/>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eaLnBrk="1" fontAlgn="auto" hangingPunct="1">
              <a:spcBef>
                <a:spcPts val="0"/>
              </a:spcBef>
              <a:spcAft>
                <a:spcPts val="0"/>
              </a:spcAft>
            </a:pPr>
            <a:fld id="{B3CE10AF-096F-4475-98DA-53976DF5E863}" type="datetimeFigureOut">
              <a:rPr lang="ru-RU" smtClean="0">
                <a:solidFill>
                  <a:prstClr val="black">
                    <a:tint val="75000"/>
                  </a:prstClr>
                </a:solidFill>
                <a:latin typeface="Calibri"/>
              </a:rPr>
              <a:pPr defTabSz="914400" eaLnBrk="1" fontAlgn="auto" hangingPunct="1">
                <a:spcBef>
                  <a:spcPts val="0"/>
                </a:spcBef>
                <a:spcAft>
                  <a:spcPts val="0"/>
                </a:spcAft>
              </a:pPr>
              <a:t>28.05.2026</a:t>
            </a:fld>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eaLnBrk="1" fontAlgn="auto" hangingPunct="1">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eaLnBrk="1" fontAlgn="auto" hangingPunct="1">
              <a:spcBef>
                <a:spcPts val="0"/>
              </a:spcBef>
              <a:spcAft>
                <a:spcPts val="0"/>
              </a:spcAft>
            </a:pPr>
            <a:fld id="{B9EBF68B-CDB2-4D71-9FE1-B0D0B40558BA}" type="slidenum">
              <a:rPr lang="ru-RU" smtClean="0">
                <a:solidFill>
                  <a:prstClr val="black">
                    <a:tint val="75000"/>
                  </a:prstClr>
                </a:solidFill>
                <a:latin typeface="Calibri"/>
              </a:rPr>
              <a:pPr defTabSz="914400" eaLnBrk="1" fontAlgn="auto" hangingPunct="1">
                <a:spcBef>
                  <a:spcPts val="0"/>
                </a:spcBef>
                <a:spcAft>
                  <a:spcPts val="0"/>
                </a:spcAft>
              </a:pPr>
              <a:t>‹#›</a:t>
            </a:fld>
            <a:endParaRPr lang="ru-RU">
              <a:solidFill>
                <a:prstClr val="black">
                  <a:tint val="75000"/>
                </a:prstClr>
              </a:solidFill>
              <a:latin typeface="Calibri"/>
            </a:endParaRPr>
          </a:p>
        </p:txBody>
      </p:sp>
    </p:spTree>
    <p:extLst>
      <p:ext uri="{BB962C8B-B14F-4D97-AF65-F5344CB8AC3E}">
        <p14:creationId xmlns:p14="http://schemas.microsoft.com/office/powerpoint/2010/main" val="744737001"/>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login.consultant.ru/link/?req=doc&amp;base=LAW&amp;n=292097&amp;dst=100008&amp;field=134&amp;date=03.10.2021"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login.consultant.ru/link/?req=doc&amp;base=LAW&amp;n=388711&amp;dst=2408&amp;field=134&amp;date=03.10.2021" TargetMode="External"/><Relationship Id="rId2" Type="http://schemas.openxmlformats.org/officeDocument/2006/relationships/hyperlink" Target="https://login.consultant.ru/link/?req=doc&amp;base=LAW&amp;n=388711&amp;dst=2407&amp;field=134&amp;date=03.10.2021" TargetMode="External"/><Relationship Id="rId1" Type="http://schemas.openxmlformats.org/officeDocument/2006/relationships/slideLayout" Target="../slideLayouts/slideLayout2.xml"/><Relationship Id="rId5" Type="http://schemas.openxmlformats.org/officeDocument/2006/relationships/hyperlink" Target="https://login.consultant.ru/link/?req=doc&amp;base=LAW&amp;n=388711&amp;dst=2416&amp;field=134&amp;date=03.10.2021" TargetMode="External"/><Relationship Id="rId4" Type="http://schemas.openxmlformats.org/officeDocument/2006/relationships/hyperlink" Target="https://login.consultant.ru/link/?req=doc&amp;base=LAW&amp;n=388711&amp;dst=2415&amp;field=134&amp;date=03.10.2021"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login.consultant.ru/link/?req=doc&amp;base=LAW&amp;n=340339&amp;dst=2360&amp;field=134&amp;date=02.10.202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login.consultant.ru/link/?req=doc&amp;base=LAW&amp;n=388711&amp;dst=2256&amp;field=134&amp;date=03.10.2021" TargetMode="External"/><Relationship Id="rId2" Type="http://schemas.openxmlformats.org/officeDocument/2006/relationships/hyperlink" Target="https://login.consultant.ru/link/?req=doc&amp;base=LAW&amp;n=388711&amp;dst=102158&amp;field=134&amp;date=03.10.2021" TargetMode="External"/><Relationship Id="rId1" Type="http://schemas.openxmlformats.org/officeDocument/2006/relationships/slideLayout" Target="../slideLayouts/slideLayout2.xml"/><Relationship Id="rId5" Type="http://schemas.openxmlformats.org/officeDocument/2006/relationships/hyperlink" Target="https://login.consultant.ru/link/?req=doc&amp;base=LAW&amp;n=388711&amp;dst=1339&amp;field=134&amp;date=03.10.2021" TargetMode="External"/><Relationship Id="rId4" Type="http://schemas.openxmlformats.org/officeDocument/2006/relationships/hyperlink" Target="https://login.consultant.ru/link/?req=doc&amp;base=LAW&amp;n=388711&amp;dst=2495&amp;field=134&amp;date=03.10.2021"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AA478-1F41-5CDE-C9D6-7DFA3CD7867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7BACEF07-6183-D90E-1597-D6825EA2FFA7}"/>
              </a:ext>
            </a:extLst>
          </p:cNvPr>
          <p:cNvSpPr>
            <a:spLocks noGrp="1"/>
          </p:cNvSpPr>
          <p:nvPr>
            <p:ph idx="1"/>
          </p:nvPr>
        </p:nvSpPr>
        <p:spPr>
          <a:xfrm>
            <a:off x="18591" y="267494"/>
            <a:ext cx="7001681" cy="4608512"/>
          </a:xfrm>
        </p:spPr>
        <p:txBody>
          <a:bodyPr/>
          <a:lstStyle/>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3000" b="1" i="0" u="none" strike="noStrike" kern="1200" cap="none" spc="0" normalizeH="0" baseline="0" noProof="0" dirty="0">
                <a:ln>
                  <a:noFill/>
                </a:ln>
                <a:solidFill>
                  <a:schemeClr val="accent1">
                    <a:lumMod val="50000"/>
                  </a:schemeClr>
                </a:solidFill>
                <a:effectLst/>
                <a:uLnTx/>
                <a:uFillTx/>
                <a:latin typeface="Arial" panose="020B0604020202020204" pitchFamily="34" charset="0"/>
                <a:ea typeface="+mn-ea"/>
                <a:cs typeface="Arial" panose="020B0604020202020204" pitchFamily="34" charset="0"/>
              </a:rPr>
              <a:t>СОКРАЩЕНИЕ ЧИСЛЕННОСТИ (ШТАТА) РАБОТНИКОВ ОРГАНИЗАЦИИ</a:t>
            </a:r>
            <a:endParaRPr kumimoji="0" lang="ru-RU" sz="3000" b="0" i="0" u="none" strike="noStrike" kern="1200" cap="none" spc="0" normalizeH="0" baseline="0" noProof="0" dirty="0">
              <a:ln>
                <a:noFill/>
              </a:ln>
              <a:solidFill>
                <a:schemeClr val="accent1">
                  <a:lumMod val="50000"/>
                </a:schemeClr>
              </a:solidFill>
              <a:effectLst/>
              <a:uLnTx/>
              <a:uFillTx/>
              <a:latin typeface="Arial"/>
              <a:ea typeface="+mn-ea"/>
              <a:cs typeface="+mn-cs"/>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25622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BD205-C6E7-4373-0CC5-B81976D6E0F8}"/>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5103FDEE-B4D7-380E-355A-BCFCC99CF3CA}"/>
              </a:ext>
            </a:extLst>
          </p:cNvPr>
          <p:cNvSpPr>
            <a:spLocks noGrp="1"/>
          </p:cNvSpPr>
          <p:nvPr>
            <p:ph idx="1"/>
          </p:nvPr>
        </p:nvSpPr>
        <p:spPr>
          <a:xfrm>
            <a:off x="18591" y="267494"/>
            <a:ext cx="7649753" cy="4752528"/>
          </a:xfrm>
        </p:spPr>
        <p:txBody>
          <a:bodyPr/>
          <a:lstStyle/>
          <a:p>
            <a:pPr marL="0" indent="0" algn="ctr">
              <a:buNone/>
            </a:pPr>
            <a:r>
              <a:rPr lang="ru-RU" sz="2000" b="1" dirty="0">
                <a:solidFill>
                  <a:schemeClr val="tx1"/>
                </a:solidFill>
              </a:rPr>
              <a:t>Сокращение численности или штата работников - одно из оснований расторжения трудового договора по инициативе работодателя </a:t>
            </a:r>
            <a:r>
              <a:rPr lang="ru-RU" sz="2000" b="1" dirty="0">
                <a:solidFill>
                  <a:schemeClr val="accent3">
                    <a:lumMod val="50000"/>
                  </a:schemeClr>
                </a:solidFill>
              </a:rPr>
              <a:t>(п. 2 ч. 1 ст. 81 ТК РФ).</a:t>
            </a:r>
          </a:p>
          <a:p>
            <a:pPr marL="0" indent="0" algn="ctr">
              <a:buNone/>
            </a:pPr>
            <a:endParaRPr lang="ru-RU" sz="2000" b="1" dirty="0">
              <a:solidFill>
                <a:schemeClr val="accent3">
                  <a:lumMod val="50000"/>
                </a:schemeClr>
              </a:solidFill>
            </a:endParaRPr>
          </a:p>
          <a:p>
            <a:pPr marL="0" indent="0" algn="ctr">
              <a:buNone/>
            </a:pPr>
            <a:r>
              <a:rPr lang="ru-RU" sz="2000" b="1" dirty="0">
                <a:solidFill>
                  <a:schemeClr val="tx1"/>
                </a:solidFill>
              </a:rPr>
              <a:t>Понятия "сокращение штата" и "сокращение численности" закон не раскрывает.</a:t>
            </a:r>
          </a:p>
          <a:p>
            <a:pPr marL="0" indent="0" algn="ctr">
              <a:buNone/>
            </a:pPr>
            <a:r>
              <a:rPr lang="ru-RU" sz="2000" b="1" dirty="0">
                <a:solidFill>
                  <a:schemeClr val="tx1"/>
                </a:solidFill>
              </a:rPr>
              <a:t>Различие их состоит в следующем: </a:t>
            </a:r>
          </a:p>
          <a:p>
            <a:pPr algn="ctr">
              <a:buFont typeface="Wingdings" panose="05000000000000000000" pitchFamily="2" charset="2"/>
              <a:buChar char="Ø"/>
            </a:pPr>
            <a:r>
              <a:rPr lang="ru-RU" sz="2000" b="1" dirty="0">
                <a:solidFill>
                  <a:schemeClr val="tx1"/>
                </a:solidFill>
              </a:rPr>
              <a:t>при сокращении </a:t>
            </a:r>
            <a:r>
              <a:rPr lang="ru-RU" sz="2000" b="1" dirty="0">
                <a:solidFill>
                  <a:srgbClr val="C00000"/>
                </a:solidFill>
              </a:rPr>
              <a:t>штата </a:t>
            </a:r>
            <a:r>
              <a:rPr lang="ru-RU" sz="2000" b="1" dirty="0">
                <a:solidFill>
                  <a:schemeClr val="tx1"/>
                </a:solidFill>
              </a:rPr>
              <a:t>полностью сокращают одну или несколько должностей;</a:t>
            </a:r>
          </a:p>
          <a:p>
            <a:pPr algn="ctr">
              <a:buFont typeface="Wingdings" panose="05000000000000000000" pitchFamily="2" charset="2"/>
              <a:buChar char="Ø"/>
            </a:pPr>
            <a:r>
              <a:rPr lang="ru-RU" sz="2000" b="1" dirty="0">
                <a:solidFill>
                  <a:schemeClr val="tx1"/>
                </a:solidFill>
              </a:rPr>
              <a:t>а при сокращении </a:t>
            </a:r>
            <a:r>
              <a:rPr lang="ru-RU" sz="2000" b="1" dirty="0">
                <a:solidFill>
                  <a:srgbClr val="C00000"/>
                </a:solidFill>
              </a:rPr>
              <a:t>численности</a:t>
            </a:r>
            <a:r>
              <a:rPr lang="ru-RU" sz="2000" b="1" dirty="0">
                <a:solidFill>
                  <a:schemeClr val="tx1"/>
                </a:solidFill>
              </a:rPr>
              <a:t> уменьшают количество работников </a:t>
            </a:r>
            <a:r>
              <a:rPr lang="ru-RU" sz="2000" b="1" dirty="0">
                <a:solidFill>
                  <a:srgbClr val="C00000"/>
                </a:solidFill>
              </a:rPr>
              <a:t>по определенной должности </a:t>
            </a:r>
            <a:r>
              <a:rPr lang="ru-RU" sz="2000" b="1" dirty="0">
                <a:solidFill>
                  <a:schemeClr val="tx1"/>
                </a:solidFill>
              </a:rPr>
              <a:t>(например, из четырех бухгалтеров оставляют двоих).</a:t>
            </a: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717301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E3D5E-3268-0387-38B6-F44B5ED1DF87}"/>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72DD17AE-704A-25CF-BA06-A72E273D5870}"/>
              </a:ext>
            </a:extLst>
          </p:cNvPr>
          <p:cNvSpPr>
            <a:spLocks noGrp="1"/>
          </p:cNvSpPr>
          <p:nvPr>
            <p:ph idx="1"/>
          </p:nvPr>
        </p:nvSpPr>
        <p:spPr>
          <a:xfrm>
            <a:off x="18591" y="267494"/>
            <a:ext cx="8873889" cy="4752528"/>
          </a:xfrm>
        </p:spPr>
        <p:txBody>
          <a:bodyPr/>
          <a:lstStyle/>
          <a:p>
            <a:pPr marL="0" indent="0" algn="ctr">
              <a:buNone/>
            </a:pPr>
            <a:r>
              <a:rPr lang="ru-RU" sz="2800" b="1" dirty="0">
                <a:solidFill>
                  <a:schemeClr val="tx1"/>
                </a:solidFill>
              </a:rPr>
              <a:t>Решение о том, сокращать или нет - </a:t>
            </a:r>
            <a:r>
              <a:rPr lang="ru-RU" sz="2800" b="1" dirty="0">
                <a:solidFill>
                  <a:srgbClr val="C00000"/>
                </a:solidFill>
              </a:rPr>
              <a:t>это право Работодателя и исключительная компетенция </a:t>
            </a:r>
          </a:p>
          <a:p>
            <a:pPr marL="0" indent="0" algn="ctr">
              <a:buNone/>
            </a:pPr>
            <a:r>
              <a:rPr lang="ru-RU" sz="2800" b="1" dirty="0">
                <a:solidFill>
                  <a:schemeClr val="tx1"/>
                </a:solidFill>
              </a:rPr>
              <a:t>(</a:t>
            </a:r>
            <a:r>
              <a:rPr lang="ru-RU" sz="2800" i="1" dirty="0">
                <a:solidFill>
                  <a:schemeClr val="tx1"/>
                </a:solidFill>
              </a:rPr>
              <a:t>ч. 1 ст. 22 ТК РФ, п. 10 Постановления Пленума Верховного Суда РФ от 17.03.2004 N 2, Определение Конституционного Суда РФ от 15.07.2008 N 413-О-О</a:t>
            </a:r>
            <a:r>
              <a:rPr lang="ru-RU" sz="2800" b="1" dirty="0">
                <a:solidFill>
                  <a:schemeClr val="tx1"/>
                </a:solidFill>
              </a:rPr>
              <a:t>)</a:t>
            </a: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421273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16441-F574-0DA8-B57E-A5BFCD39CD06}"/>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1A8BD85B-F1EC-155F-8694-02CCD3FC082F}"/>
              </a:ext>
            </a:extLst>
          </p:cNvPr>
          <p:cNvSpPr>
            <a:spLocks noGrp="1"/>
          </p:cNvSpPr>
          <p:nvPr>
            <p:ph idx="1"/>
          </p:nvPr>
        </p:nvSpPr>
        <p:spPr>
          <a:xfrm>
            <a:off x="18591" y="267494"/>
            <a:ext cx="9017905" cy="4876006"/>
          </a:xfrm>
        </p:spPr>
        <p:txBody>
          <a:bodyPr/>
          <a:lstStyle/>
          <a:p>
            <a:pPr marL="0" indent="0" algn="ctr">
              <a:buNone/>
            </a:pPr>
            <a:r>
              <a:rPr lang="ru-RU" sz="2800" b="1" dirty="0">
                <a:solidFill>
                  <a:schemeClr val="tx1"/>
                </a:solidFill>
              </a:rPr>
              <a:t>Однако есть практика, когда суд запрашивал обоснование своего решения</a:t>
            </a:r>
          </a:p>
          <a:p>
            <a:pPr marL="0" indent="0" algn="ctr">
              <a:buNone/>
            </a:pPr>
            <a:r>
              <a:rPr lang="ru-RU" sz="2800" b="1" dirty="0">
                <a:solidFill>
                  <a:schemeClr val="tx1"/>
                </a:solidFill>
              </a:rPr>
              <a:t>(</a:t>
            </a:r>
            <a:r>
              <a:rPr lang="ru-RU" sz="2800" dirty="0">
                <a:solidFill>
                  <a:schemeClr val="tx1"/>
                </a:solidFill>
              </a:rPr>
              <a:t>Определение Верховного Суда РФ от 03.12.2007 N 19-В07-34).</a:t>
            </a:r>
          </a:p>
          <a:p>
            <a:pPr marL="0" indent="0" algn="ctr">
              <a:buNone/>
            </a:pPr>
            <a:r>
              <a:rPr lang="ru-RU" sz="2500" dirty="0">
                <a:solidFill>
                  <a:schemeClr val="tx1"/>
                </a:solidFill>
              </a:rPr>
              <a:t>Самыми распространенными основаниями для сокращения являются, например, низкий уровень рентабельности, финансовый кризис, изменение технологических условий труда в компании (например, автоматизирован какой-то процесс и это позволило сократить затраты на человеческие ресурсы), перевод труда на аутсорсинг</a:t>
            </a:r>
          </a:p>
          <a:p>
            <a:pPr marL="0" indent="0" algn="ctr">
              <a:buNone/>
            </a:pPr>
            <a:r>
              <a:rPr lang="ru-RU" sz="1800" i="1" dirty="0">
                <a:solidFill>
                  <a:schemeClr val="tx1"/>
                </a:solidFill>
              </a:rPr>
              <a:t>(п. п. 5, 6 Постановления Конституционного Суда РФ от 20.01.2022 N 3-П, п. 34 Обзора практики Конституционного Суда РФ за 2022 г.).</a:t>
            </a:r>
          </a:p>
          <a:p>
            <a:pPr marL="0" indent="0" algn="ctr">
              <a:buNone/>
            </a:pPr>
            <a:endParaRPr lang="ru-RU" sz="1800" i="1" dirty="0">
              <a:solidFill>
                <a:schemeClr val="tx1"/>
              </a:solidFill>
            </a:endParaRPr>
          </a:p>
          <a:p>
            <a:pPr marL="0" indent="0" algn="ctr">
              <a:buNone/>
            </a:pPr>
            <a:endParaRPr lang="ru-RU" sz="2800" dirty="0">
              <a:solidFill>
                <a:schemeClr val="tx1"/>
              </a:solidFill>
            </a:endParaRP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688762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D87D1-04F3-BB1E-F228-0F6E200D0140}"/>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7B726D84-A081-5B22-28CD-2008B494C399}"/>
              </a:ext>
            </a:extLst>
          </p:cNvPr>
          <p:cNvSpPr>
            <a:spLocks noGrp="1"/>
          </p:cNvSpPr>
          <p:nvPr>
            <p:ph idx="1"/>
          </p:nvPr>
        </p:nvSpPr>
        <p:spPr>
          <a:xfrm>
            <a:off x="18591" y="555526"/>
            <a:ext cx="8568952" cy="4587974"/>
          </a:xfrm>
        </p:spPr>
        <p:txBody>
          <a:bodyPr/>
          <a:lstStyle/>
          <a:p>
            <a:pPr marL="0" indent="0">
              <a:buNone/>
            </a:pPr>
            <a:r>
              <a:rPr lang="ru-RU" sz="1800" b="1" dirty="0">
                <a:solidFill>
                  <a:schemeClr val="tx1"/>
                </a:solidFill>
              </a:rPr>
              <a:t>1) Издать приказ о сокращении;</a:t>
            </a:r>
          </a:p>
          <a:p>
            <a:pPr marL="0" indent="0">
              <a:buNone/>
            </a:pPr>
            <a:r>
              <a:rPr lang="ru-RU" sz="1800" b="1" dirty="0">
                <a:solidFill>
                  <a:schemeClr val="tx1"/>
                </a:solidFill>
              </a:rPr>
              <a:t>2) определить, кого нельзя сокращать;</a:t>
            </a:r>
          </a:p>
          <a:p>
            <a:pPr marL="0" indent="0">
              <a:buNone/>
            </a:pPr>
            <a:r>
              <a:rPr lang="ru-RU" sz="1800" b="1" dirty="0">
                <a:solidFill>
                  <a:schemeClr val="tx1"/>
                </a:solidFill>
              </a:rPr>
              <a:t>3) оценить преимущественное право работников остаться на работе;</a:t>
            </a:r>
          </a:p>
          <a:p>
            <a:pPr marL="0" indent="0">
              <a:buNone/>
            </a:pPr>
            <a:r>
              <a:rPr lang="ru-RU" sz="1800" b="1" dirty="0">
                <a:solidFill>
                  <a:schemeClr val="tx1"/>
                </a:solidFill>
              </a:rPr>
              <a:t>4) уведомить увольняемых работников, государственную службу занятости и профсоюз (если есть);</a:t>
            </a:r>
          </a:p>
          <a:p>
            <a:pPr marL="0" indent="0">
              <a:buNone/>
            </a:pPr>
            <a:r>
              <a:rPr lang="ru-RU" sz="1800" b="1" dirty="0">
                <a:solidFill>
                  <a:schemeClr val="tx1"/>
                </a:solidFill>
              </a:rPr>
              <a:t>5) предложите работникам подходящие вакансии, а если их нет или работник откажется от перевода, уволить их;</a:t>
            </a:r>
          </a:p>
          <a:p>
            <a:pPr marL="0" indent="0">
              <a:buNone/>
            </a:pPr>
            <a:r>
              <a:rPr lang="ru-RU" sz="1800" b="1" dirty="0">
                <a:solidFill>
                  <a:schemeClr val="tx1"/>
                </a:solidFill>
              </a:rPr>
              <a:t>6) при увольнении оформите стандартный пакет документов (в частности, приказ об увольнении, трудовую книжку (в случае ее ведения) и внести информацию в сведения о трудовой деятельности;</a:t>
            </a:r>
          </a:p>
          <a:p>
            <a:pPr marL="0" indent="0">
              <a:buNone/>
            </a:pPr>
            <a:r>
              <a:rPr lang="ru-RU" sz="1800" b="1" dirty="0">
                <a:solidFill>
                  <a:schemeClr val="tx1"/>
                </a:solidFill>
              </a:rPr>
              <a:t>7)</a:t>
            </a:r>
            <a:r>
              <a:rPr lang="ru-RU" sz="1800" b="1" dirty="0" err="1">
                <a:solidFill>
                  <a:schemeClr val="tx1"/>
                </a:solidFill>
              </a:rPr>
              <a:t>выплать</a:t>
            </a:r>
            <a:r>
              <a:rPr lang="ru-RU" sz="1800" b="1" dirty="0">
                <a:solidFill>
                  <a:schemeClr val="tx1"/>
                </a:solidFill>
              </a:rPr>
              <a:t> работнику все положенные суммы: как правило, это заработная плата, компенсация за неиспользованные отпуска, выходное пособие, средний месячный заработок на период трудоустройства.</a:t>
            </a: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8B9E4539-FB83-4A89-6456-32894274FE91}"/>
              </a:ext>
            </a:extLst>
          </p:cNvPr>
          <p:cNvSpPr txBox="1">
            <a:spLocks/>
          </p:cNvSpPr>
          <p:nvPr/>
        </p:nvSpPr>
        <p:spPr bwMode="auto">
          <a:xfrm>
            <a:off x="323528" y="51470"/>
            <a:ext cx="7056784" cy="43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ru-RU" sz="2300" b="1" dirty="0">
                <a:solidFill>
                  <a:schemeClr val="accent1">
                    <a:lumMod val="50000"/>
                  </a:schemeClr>
                </a:solidFill>
              </a:rPr>
              <a:t>ПРОЦЕДУРА УВОЛЬНЕНИЯ ПО СОКРАЩЕНИЮ</a:t>
            </a:r>
          </a:p>
        </p:txBody>
      </p:sp>
    </p:spTree>
    <p:extLst>
      <p:ext uri="{BB962C8B-B14F-4D97-AF65-F5344CB8AC3E}">
        <p14:creationId xmlns:p14="http://schemas.microsoft.com/office/powerpoint/2010/main" val="652493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97B3D-0B09-8D9B-79F8-FC487122BC8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D77DE50E-58B3-A5B1-9E01-775BF2EE99FE}"/>
              </a:ext>
            </a:extLst>
          </p:cNvPr>
          <p:cNvSpPr>
            <a:spLocks noGrp="1"/>
          </p:cNvSpPr>
          <p:nvPr>
            <p:ph idx="1"/>
          </p:nvPr>
        </p:nvSpPr>
        <p:spPr>
          <a:xfrm>
            <a:off x="18591" y="555526"/>
            <a:ext cx="8568952" cy="4587974"/>
          </a:xfrm>
        </p:spPr>
        <p:txBody>
          <a:bodyPr/>
          <a:lstStyle/>
          <a:p>
            <a:r>
              <a:rPr lang="ru-RU" sz="1800" b="1" dirty="0">
                <a:solidFill>
                  <a:schemeClr val="tx1"/>
                </a:solidFill>
              </a:rPr>
              <a:t>беременных женщин;</a:t>
            </a:r>
          </a:p>
          <a:p>
            <a:r>
              <a:rPr lang="ru-RU" sz="1800" b="1" dirty="0">
                <a:solidFill>
                  <a:schemeClr val="tx1"/>
                </a:solidFill>
              </a:rPr>
              <a:t>женщин, имеющих ребенка в возрасте до трех лет;</a:t>
            </a:r>
          </a:p>
          <a:p>
            <a:r>
              <a:rPr lang="ru-RU" sz="1800" b="1" dirty="0">
                <a:solidFill>
                  <a:schemeClr val="tx1"/>
                </a:solidFill>
              </a:rPr>
              <a:t>одиноких матерей, воспитывающих ребенка-инвалида в возрасте до 18 лет или ребенка в возрасте до 16 лет;</a:t>
            </a:r>
          </a:p>
          <a:p>
            <a:r>
              <a:rPr lang="ru-RU" sz="1800" b="1" dirty="0">
                <a:solidFill>
                  <a:schemeClr val="tx1"/>
                </a:solidFill>
              </a:rPr>
              <a:t>лиц, воспитывающих без матери ребенка в возрасте до 16 лет (ребенка-инвалида в возрасте до 18 лет);</a:t>
            </a:r>
          </a:p>
          <a:p>
            <a:r>
              <a:rPr lang="ru-RU" sz="1800" b="1" dirty="0">
                <a:solidFill>
                  <a:schemeClr val="tx1"/>
                </a:solidFill>
              </a:rPr>
              <a:t>единственных кормильцев ребенка-инвалида в возрасте до 18 лет или ребенка в возрасте до трех лет в семье, где трое и более детей в возрасте до 14 лет, </a:t>
            </a:r>
            <a:r>
              <a:rPr lang="ru-RU" sz="1800" b="1" dirty="0">
                <a:solidFill>
                  <a:srgbClr val="C00000"/>
                </a:solidFill>
              </a:rPr>
              <a:t>если второй родитель (законный представитель) не работает</a:t>
            </a:r>
            <a:r>
              <a:rPr lang="ru-RU" sz="1800" b="1" dirty="0">
                <a:solidFill>
                  <a:schemeClr val="tx1"/>
                </a:solidFill>
              </a:rPr>
              <a:t>;</a:t>
            </a:r>
          </a:p>
          <a:p>
            <a:r>
              <a:rPr lang="ru-RU" sz="1800" b="1" dirty="0">
                <a:solidFill>
                  <a:schemeClr val="tx1"/>
                </a:solidFill>
              </a:rPr>
              <a:t>работников, которых нельзя увольнять по итогам оценки преимущественного права;</a:t>
            </a:r>
          </a:p>
          <a:p>
            <a:r>
              <a:rPr lang="ru-RU" sz="1800" b="1" dirty="0">
                <a:solidFill>
                  <a:schemeClr val="tx1"/>
                </a:solidFill>
              </a:rPr>
              <a:t>лиц, находящихся на больничном или в отпуске на день увольнения (дату увольнения в таком случае необходимо перенести);</a:t>
            </a: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4AC81E8E-BCD7-271C-2BCF-2567D91EB027}"/>
              </a:ext>
            </a:extLst>
          </p:cNvPr>
          <p:cNvSpPr txBox="1">
            <a:spLocks/>
          </p:cNvSpPr>
          <p:nvPr/>
        </p:nvSpPr>
        <p:spPr bwMode="auto">
          <a:xfrm>
            <a:off x="323528" y="51470"/>
            <a:ext cx="7056784" cy="43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ru-RU" sz="2300" b="1" dirty="0">
                <a:solidFill>
                  <a:schemeClr val="accent1">
                    <a:lumMod val="50000"/>
                  </a:schemeClr>
                </a:solidFill>
              </a:rPr>
              <a:t>КОГО НЕЛЬЗЯ СОКРАЩАТЬ</a:t>
            </a:r>
          </a:p>
        </p:txBody>
      </p:sp>
    </p:spTree>
    <p:extLst>
      <p:ext uri="{BB962C8B-B14F-4D97-AF65-F5344CB8AC3E}">
        <p14:creationId xmlns:p14="http://schemas.microsoft.com/office/powerpoint/2010/main" val="1781651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F10C0-4D1F-C955-897C-053BDF17B27F}"/>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0B170BDA-81E1-A504-9696-A0BD247F505C}"/>
              </a:ext>
            </a:extLst>
          </p:cNvPr>
          <p:cNvSpPr>
            <a:spLocks noGrp="1"/>
          </p:cNvSpPr>
          <p:nvPr>
            <p:ph idx="1"/>
          </p:nvPr>
        </p:nvSpPr>
        <p:spPr>
          <a:xfrm>
            <a:off x="18591" y="555526"/>
            <a:ext cx="8568952" cy="4587974"/>
          </a:xfrm>
        </p:spPr>
        <p:txBody>
          <a:bodyPr/>
          <a:lstStyle/>
          <a:p>
            <a:r>
              <a:rPr lang="ru-RU" sz="1800" b="1" dirty="0">
                <a:solidFill>
                  <a:schemeClr val="tx1"/>
                </a:solidFill>
              </a:rPr>
              <a:t>работника в период приостановления действия трудового договора;</a:t>
            </a:r>
          </a:p>
          <a:p>
            <a:r>
              <a:rPr lang="ru-RU" sz="1800" b="1" dirty="0">
                <a:solidFill>
                  <a:schemeClr val="tx1"/>
                </a:solidFill>
              </a:rPr>
              <a:t>в течение года с момента гибели (смерти) ветерана боевых действий его супругу (супруга). </a:t>
            </a:r>
            <a:r>
              <a:rPr lang="ru-RU" sz="1800" b="1" dirty="0">
                <a:solidFill>
                  <a:srgbClr val="C00000"/>
                </a:solidFill>
              </a:rPr>
              <a:t>Запрет на сокращение действует в отношении тех, кто </a:t>
            </a:r>
            <a:r>
              <a:rPr lang="ru-RU" sz="1800" b="1" u="sng" dirty="0">
                <a:solidFill>
                  <a:srgbClr val="C00000"/>
                </a:solidFill>
              </a:rPr>
              <a:t>не вступил в повторный брак</a:t>
            </a:r>
            <a:r>
              <a:rPr lang="ru-RU" sz="1800" b="1" dirty="0">
                <a:solidFill>
                  <a:schemeClr val="tx1"/>
                </a:solidFill>
              </a:rPr>
              <a:t>.</a:t>
            </a:r>
          </a:p>
          <a:p>
            <a:pPr marL="0" indent="0">
              <a:buNone/>
            </a:pPr>
            <a:r>
              <a:rPr lang="ru-RU" sz="1800" b="1" dirty="0">
                <a:solidFill>
                  <a:schemeClr val="tx1"/>
                </a:solidFill>
              </a:rPr>
              <a:t>Перечисленные категории работников определены в ч. 6 ст. 81, ст. 179, ч. 1, 4 ст. 261, ст. ст. 264, 264.1, ч. 11 ст. 351.7 ТК РФ и п. п. 15, 28 Постановления Пленума Верховного Суда РФ от 28.01.2014 N 1.</a:t>
            </a: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9440228F-E968-6BEE-C53A-39DAB1095E87}"/>
              </a:ext>
            </a:extLst>
          </p:cNvPr>
          <p:cNvSpPr txBox="1">
            <a:spLocks/>
          </p:cNvSpPr>
          <p:nvPr/>
        </p:nvSpPr>
        <p:spPr bwMode="auto">
          <a:xfrm>
            <a:off x="323528" y="51470"/>
            <a:ext cx="7056784" cy="43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ru-RU" sz="2300" b="1" dirty="0">
                <a:solidFill>
                  <a:schemeClr val="accent1">
                    <a:lumMod val="50000"/>
                  </a:schemeClr>
                </a:solidFill>
              </a:rPr>
              <a:t>КОГО НЕЛЬЗЯ СОКРАЩАТЬ</a:t>
            </a:r>
          </a:p>
        </p:txBody>
      </p:sp>
    </p:spTree>
    <p:extLst>
      <p:ext uri="{BB962C8B-B14F-4D97-AF65-F5344CB8AC3E}">
        <p14:creationId xmlns:p14="http://schemas.microsoft.com/office/powerpoint/2010/main" val="905191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AEDF6-EFCD-591C-FD9B-6FB2C3B3381B}"/>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A675BEDA-B26A-4F1B-6F60-93167A61A501}"/>
              </a:ext>
            </a:extLst>
          </p:cNvPr>
          <p:cNvSpPr>
            <a:spLocks noGrp="1"/>
          </p:cNvSpPr>
          <p:nvPr>
            <p:ph idx="1"/>
          </p:nvPr>
        </p:nvSpPr>
        <p:spPr>
          <a:xfrm>
            <a:off x="18591" y="915566"/>
            <a:ext cx="8568952" cy="3960440"/>
          </a:xfrm>
        </p:spPr>
        <p:txBody>
          <a:bodyPr/>
          <a:lstStyle/>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0" i="0" u="none" strike="noStrike" kern="1200" cap="none" spc="0" normalizeH="0" baseline="0" noProof="0" dirty="0">
                <a:ln>
                  <a:noFill/>
                </a:ln>
                <a:solidFill>
                  <a:prstClr val="black"/>
                </a:solidFill>
                <a:effectLst/>
                <a:uLnTx/>
                <a:uFillTx/>
                <a:latin typeface="Arial"/>
                <a:ea typeface="+mn-ea"/>
                <a:cs typeface="+mn-cs"/>
              </a:rPr>
              <a:t>При сокращении численности или штата работников </a:t>
            </a:r>
            <a:r>
              <a:rPr kumimoji="0" lang="ru-RU" sz="2000" b="0" i="0" u="none" strike="noStrike" kern="1200" cap="none" spc="0" normalizeH="0" baseline="0" noProof="0" dirty="0">
                <a:ln>
                  <a:noFill/>
                </a:ln>
                <a:solidFill>
                  <a:srgbClr val="C00000"/>
                </a:solidFill>
                <a:effectLst/>
                <a:uLnTx/>
                <a:uFillTx/>
                <a:latin typeface="Arial"/>
                <a:ea typeface="+mn-ea"/>
                <a:cs typeface="+mn-cs"/>
              </a:rPr>
              <a:t>преимущественное право </a:t>
            </a:r>
            <a:r>
              <a:rPr kumimoji="0" lang="ru-RU" sz="2000" b="0" i="0" u="none" strike="noStrike" kern="1200" cap="none" spc="0" normalizeH="0" baseline="0" noProof="0" dirty="0">
                <a:ln>
                  <a:noFill/>
                </a:ln>
                <a:solidFill>
                  <a:prstClr val="black"/>
                </a:solidFill>
                <a:effectLst/>
                <a:uLnTx/>
                <a:uFillTx/>
                <a:latin typeface="Arial"/>
                <a:ea typeface="+mn-ea"/>
                <a:cs typeface="+mn-cs"/>
              </a:rPr>
              <a:t>на оставление на работе </a:t>
            </a:r>
            <a:r>
              <a:rPr kumimoji="0" lang="ru-RU" sz="2000" b="0" i="0" u="none" strike="noStrike" kern="1200" cap="none" spc="0" normalizeH="0" baseline="0" noProof="0" dirty="0">
                <a:ln>
                  <a:noFill/>
                </a:ln>
                <a:solidFill>
                  <a:srgbClr val="C00000"/>
                </a:solidFill>
                <a:effectLst/>
                <a:uLnTx/>
                <a:uFillTx/>
                <a:latin typeface="Arial"/>
                <a:ea typeface="+mn-ea"/>
                <a:cs typeface="+mn-cs"/>
              </a:rPr>
              <a:t>предоставляется</a:t>
            </a:r>
            <a:r>
              <a:rPr kumimoji="0" lang="ru-RU" sz="2000" b="0" i="0" u="none" strike="noStrike" kern="1200" cap="none" spc="0" normalizeH="0" baseline="0" noProof="0" dirty="0">
                <a:ln>
                  <a:noFill/>
                </a:ln>
                <a:solidFill>
                  <a:prstClr val="black"/>
                </a:solidFill>
                <a:effectLst/>
                <a:uLnTx/>
                <a:uFillTx/>
                <a:latin typeface="Arial"/>
                <a:ea typeface="+mn-ea"/>
                <a:cs typeface="+mn-cs"/>
              </a:rPr>
              <a:t> работникам </a:t>
            </a:r>
            <a:r>
              <a:rPr kumimoji="0" lang="ru-RU" sz="2000" b="1" i="0" u="none" strike="noStrike" kern="1200" cap="none" spc="0" normalizeH="0" baseline="0" noProof="0" dirty="0">
                <a:ln>
                  <a:noFill/>
                </a:ln>
                <a:solidFill>
                  <a:srgbClr val="C00000"/>
                </a:solidFill>
                <a:effectLst/>
                <a:uLnTx/>
                <a:uFillTx/>
                <a:latin typeface="Arial"/>
                <a:ea typeface="+mn-ea"/>
                <a:cs typeface="+mn-cs"/>
              </a:rPr>
              <a:t>с более высокой производительностью труда и квалификацией</a:t>
            </a:r>
            <a:r>
              <a:rPr kumimoji="0" lang="ru-RU" sz="2000" b="0" i="0" u="none" strike="noStrike" kern="1200" cap="none" spc="0" normalizeH="0" baseline="0" noProof="0" dirty="0">
                <a:ln>
                  <a:noFill/>
                </a:ln>
                <a:solidFill>
                  <a:prstClr val="black"/>
                </a:solidFill>
                <a:effectLst/>
                <a:uLnTx/>
                <a:uFillTx/>
                <a:latin typeface="Arial"/>
                <a:ea typeface="+mn-ea"/>
                <a:cs typeface="+mn-cs"/>
              </a:rPr>
              <a:t>.</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2000" b="0" i="0" u="none" strike="noStrike" kern="1200" cap="none" spc="0" normalizeH="0" baseline="0" noProof="0" dirty="0">
              <a:ln>
                <a:noFill/>
              </a:ln>
              <a:solidFill>
                <a:prstClr val="black"/>
              </a:solidFill>
              <a:effectLst/>
              <a:uLnTx/>
              <a:uFillTx/>
              <a:latin typeface="Arial"/>
              <a:ea typeface="+mn-ea"/>
              <a:cs typeface="+mn-cs"/>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1" i="0" u="none" strike="noStrike" kern="1200" cap="none" spc="0" normalizeH="0" baseline="0" noProof="0" dirty="0">
                <a:ln>
                  <a:noFill/>
                </a:ln>
                <a:solidFill>
                  <a:prstClr val="black"/>
                </a:solidFill>
                <a:effectLst/>
                <a:uLnTx/>
                <a:uFillTx/>
                <a:latin typeface="Arial"/>
                <a:ea typeface="+mn-ea"/>
                <a:cs typeface="+mn-cs"/>
              </a:rPr>
              <a:t>Коллективным договором могут предусматриваться другие категории работников</a:t>
            </a:r>
            <a:r>
              <a:rPr kumimoji="0" lang="ru-RU" sz="2000" b="0" i="0" u="none" strike="noStrike" kern="1200" cap="none" spc="0" normalizeH="0" baseline="0" noProof="0" dirty="0">
                <a:ln>
                  <a:noFill/>
                </a:ln>
                <a:solidFill>
                  <a:prstClr val="black"/>
                </a:solidFill>
                <a:effectLst/>
                <a:uLnTx/>
                <a:uFillTx/>
                <a:latin typeface="Arial"/>
                <a:ea typeface="+mn-ea"/>
                <a:cs typeface="+mn-cs"/>
              </a:rPr>
              <a:t>, пользующиеся преимущественным правом на оставление на работе </a:t>
            </a:r>
            <a:r>
              <a:rPr kumimoji="0" lang="ru-RU" sz="2000" b="1" i="0" u="none" strike="noStrike" kern="1200" cap="none" spc="0" normalizeH="0" baseline="0" noProof="0" dirty="0">
                <a:ln>
                  <a:noFill/>
                </a:ln>
                <a:solidFill>
                  <a:prstClr val="black"/>
                </a:solidFill>
                <a:effectLst/>
                <a:uLnTx/>
                <a:uFillTx/>
                <a:latin typeface="Arial"/>
                <a:ea typeface="+mn-ea"/>
                <a:cs typeface="+mn-cs"/>
              </a:rPr>
              <a:t>при равной производительности труда и квалификации</a:t>
            </a:r>
            <a:r>
              <a:rPr kumimoji="0" lang="ru-RU" sz="2000" b="0" i="0" u="none" strike="noStrike" kern="1200" cap="none" spc="0" normalizeH="0" baseline="0" noProof="0" dirty="0">
                <a:ln>
                  <a:noFill/>
                </a:ln>
                <a:solidFill>
                  <a:prstClr val="black"/>
                </a:solidFill>
                <a:effectLst/>
                <a:uLnTx/>
                <a:uFillTx/>
                <a:latin typeface="Arial"/>
                <a:ea typeface="+mn-ea"/>
                <a:cs typeface="+mn-cs"/>
              </a:rPr>
              <a:t>.</a:t>
            </a:r>
          </a:p>
          <a:p>
            <a:pPr marL="0" indent="0" algn="just">
              <a:buNone/>
            </a:pPr>
            <a:r>
              <a:rPr kumimoji="0" lang="ru-RU" sz="20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rPr>
              <a:t>Критерии оценки, по которым определяют, кого из работников оставить на работе при сокращении, установлены законом (ст. 179 ТК РФ)</a:t>
            </a: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DC5B9CC7-C775-054B-7B50-FCA2EF9A37B8}"/>
              </a:ext>
            </a:extLst>
          </p:cNvPr>
          <p:cNvSpPr txBox="1">
            <a:spLocks/>
          </p:cNvSpPr>
          <p:nvPr/>
        </p:nvSpPr>
        <p:spPr bwMode="auto">
          <a:xfrm>
            <a:off x="251520" y="195486"/>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ОЦЕНИТЬ ПРИЕМУЩЕСТВЕННОЕ ПРАВО НА ОСТАВЛЕНИЕ НА РАБОТЕ (СТ. </a:t>
            </a:r>
            <a:r>
              <a:rPr kumimoji="0" lang="ru-RU" sz="20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179 ТК РФ) </a:t>
            </a:r>
          </a:p>
        </p:txBody>
      </p:sp>
    </p:spTree>
    <p:extLst>
      <p:ext uri="{BB962C8B-B14F-4D97-AF65-F5344CB8AC3E}">
        <p14:creationId xmlns:p14="http://schemas.microsoft.com/office/powerpoint/2010/main" val="3199734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ED67A-B549-1264-2940-1519EABB3C06}"/>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5B09ED55-20CD-A3DE-24D1-3240D8BC389F}"/>
              </a:ext>
            </a:extLst>
          </p:cNvPr>
          <p:cNvSpPr>
            <a:spLocks noGrp="1"/>
          </p:cNvSpPr>
          <p:nvPr>
            <p:ph idx="1"/>
          </p:nvPr>
        </p:nvSpPr>
        <p:spPr>
          <a:xfrm>
            <a:off x="0" y="626440"/>
            <a:ext cx="9089913" cy="4104456"/>
          </a:xfrm>
        </p:spPr>
        <p:txBody>
          <a:bodyPr/>
          <a:lstStyle/>
          <a:p>
            <a:pPr marL="0" indent="0" algn="ctr">
              <a:buNone/>
            </a:pPr>
            <a:endParaRPr lang="ru-RU" sz="2000" dirty="0">
              <a:solidFill>
                <a:prstClr val="black"/>
              </a:solidFill>
              <a:cs typeface="Arial" panose="020B0604020202020204" pitchFamily="34" charset="0"/>
            </a:endParaRPr>
          </a:p>
          <a:p>
            <a:pPr marL="0" indent="0" algn="ctr">
              <a:buNone/>
            </a:pPr>
            <a:r>
              <a:rPr lang="ru-RU" sz="2000" b="1" dirty="0">
                <a:solidFill>
                  <a:schemeClr val="tx1"/>
                </a:solidFill>
              </a:rPr>
              <a:t>Четких критериев, которые бы позволили определить, у кого из работников более высокая производительность труда или квалификация, закон не дает.</a:t>
            </a:r>
          </a:p>
          <a:p>
            <a:pPr marL="0" indent="0" algn="ctr">
              <a:buNone/>
            </a:pPr>
            <a:r>
              <a:rPr lang="ru-RU" sz="2000" b="1" dirty="0">
                <a:solidFill>
                  <a:schemeClr val="tx1"/>
                </a:solidFill>
              </a:rPr>
              <a:t>Чтобы сравнение этих показателей было корректным, </a:t>
            </a:r>
            <a:r>
              <a:rPr lang="ru-RU" sz="2000" b="1" dirty="0">
                <a:solidFill>
                  <a:srgbClr val="C00000"/>
                </a:solidFill>
              </a:rPr>
              <a:t>необходимо оценить уровень знаний, умений, профессиональных навыков и опыт работы</a:t>
            </a:r>
            <a:r>
              <a:rPr lang="ru-RU" sz="2000" b="1" dirty="0">
                <a:solidFill>
                  <a:schemeClr val="tx1"/>
                </a:solidFill>
              </a:rPr>
              <a:t> (ч. 1 ст. 195.1 ТК РФ).</a:t>
            </a:r>
          </a:p>
          <a:p>
            <a:pPr marL="0" indent="0" algn="ctr">
              <a:buNone/>
            </a:pPr>
            <a:r>
              <a:rPr lang="ru-RU" sz="2000" b="1" dirty="0">
                <a:solidFill>
                  <a:schemeClr val="tx1"/>
                </a:solidFill>
              </a:rPr>
              <a:t> Можно также оценить показатели, которые характеризуют </a:t>
            </a:r>
            <a:r>
              <a:rPr lang="ru-RU" sz="2000" b="1" dirty="0">
                <a:solidFill>
                  <a:srgbClr val="C00000"/>
                </a:solidFill>
              </a:rPr>
              <a:t>выполнение работниками планов, конкретных заданий и норм выработки</a:t>
            </a:r>
            <a:r>
              <a:rPr lang="ru-RU" sz="2000" b="1" dirty="0">
                <a:solidFill>
                  <a:schemeClr val="tx1"/>
                </a:solidFill>
              </a:rPr>
              <a:t> (если установлены).</a:t>
            </a:r>
          </a:p>
          <a:p>
            <a:pPr marL="0" indent="0" algn="ctr">
              <a:buNone/>
            </a:pPr>
            <a:endParaRPr lang="ru-RU" sz="20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7597C622-1FA1-832B-FE93-E50F42012A6F}"/>
              </a:ext>
            </a:extLst>
          </p:cNvPr>
          <p:cNvSpPr txBox="1">
            <a:spLocks/>
          </p:cNvSpPr>
          <p:nvPr/>
        </p:nvSpPr>
        <p:spPr bwMode="auto">
          <a:xfrm>
            <a:off x="251520" y="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Как оценить и сравнить производительность труда и квалификации работников</a:t>
            </a:r>
          </a:p>
        </p:txBody>
      </p:sp>
    </p:spTree>
    <p:extLst>
      <p:ext uri="{BB962C8B-B14F-4D97-AF65-F5344CB8AC3E}">
        <p14:creationId xmlns:p14="http://schemas.microsoft.com/office/powerpoint/2010/main" val="322345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8EEA9-E66E-D41B-6EBC-03F785F37D77}"/>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D279C1BB-4FA4-F3F4-0BD9-A1B194484E56}"/>
              </a:ext>
            </a:extLst>
          </p:cNvPr>
          <p:cNvSpPr>
            <a:spLocks noGrp="1"/>
          </p:cNvSpPr>
          <p:nvPr>
            <p:ph idx="1"/>
          </p:nvPr>
        </p:nvSpPr>
        <p:spPr>
          <a:xfrm>
            <a:off x="0" y="626440"/>
            <a:ext cx="9089913" cy="4104456"/>
          </a:xfrm>
        </p:spPr>
        <p:txBody>
          <a:bodyPr/>
          <a:lstStyle/>
          <a:p>
            <a:pPr marL="0" indent="0" algn="ctr">
              <a:buNone/>
            </a:pPr>
            <a:r>
              <a:rPr lang="ru-RU" sz="2000" b="1" dirty="0">
                <a:solidFill>
                  <a:srgbClr val="C00000"/>
                </a:solidFill>
              </a:rPr>
              <a:t>Такую оценку можно провести, например, на основании следующих документов:</a:t>
            </a:r>
          </a:p>
          <a:p>
            <a:r>
              <a:rPr lang="ru-RU" sz="2000" b="1" dirty="0">
                <a:solidFill>
                  <a:schemeClr val="tx1"/>
                </a:solidFill>
              </a:rPr>
              <a:t>документов об образовании и (или) о квалификации или наличии специальных знаний, необходимых для выполнения работы;</a:t>
            </a:r>
          </a:p>
          <a:p>
            <a:r>
              <a:rPr lang="ru-RU" sz="2000" b="1" dirty="0">
                <a:solidFill>
                  <a:schemeClr val="tx1"/>
                </a:solidFill>
              </a:rPr>
              <a:t>трудовой книжки (в случае ее ведения), сведений о трудовой деятельности (форм СТД-СФР и СТД-Р). Они помогут определить профессиональный стаж работника (ч. 1 ст. 66, ч. 3 ст. 66.1 ТК РФ);</a:t>
            </a:r>
          </a:p>
          <a:p>
            <a:r>
              <a:rPr lang="ru-RU" sz="2000" b="1" dirty="0">
                <a:solidFill>
                  <a:schemeClr val="tx1"/>
                </a:solidFill>
              </a:rPr>
              <a:t>отчетов о выполненной работе, приказов о премировании за добросовестный труд, о дисциплинарных взысканиях за ненадлежащее выполнение трудовых обязанностей;</a:t>
            </a:r>
          </a:p>
          <a:p>
            <a:r>
              <a:rPr lang="ru-RU" sz="2000" b="1" dirty="0">
                <a:solidFill>
                  <a:schemeClr val="tx1"/>
                </a:solidFill>
              </a:rPr>
              <a:t>иных сведений, имеющих значение.</a:t>
            </a:r>
          </a:p>
          <a:p>
            <a:pPr marL="0" indent="0" algn="ctr">
              <a:buNone/>
            </a:pPr>
            <a:endParaRPr lang="ru-RU" sz="20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prstClr val="black"/>
              </a:solidFill>
              <a:effectLst/>
              <a:uLnTx/>
              <a:uFillTx/>
              <a:latin typeface="Trebuchet MS"/>
              <a:ea typeface="+mn-ea"/>
              <a:cs typeface="Arial" panose="020B0604020202020204" pitchFamily="34" charset="0"/>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F045FD68-72E2-D144-6AF9-77C3931F86AA}"/>
              </a:ext>
            </a:extLst>
          </p:cNvPr>
          <p:cNvSpPr txBox="1">
            <a:spLocks/>
          </p:cNvSpPr>
          <p:nvPr/>
        </p:nvSpPr>
        <p:spPr bwMode="auto">
          <a:xfrm>
            <a:off x="251520" y="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Как оценить и сравнить производительность труда и квалификации работников</a:t>
            </a:r>
          </a:p>
        </p:txBody>
      </p:sp>
    </p:spTree>
    <p:extLst>
      <p:ext uri="{BB962C8B-B14F-4D97-AF65-F5344CB8AC3E}">
        <p14:creationId xmlns:p14="http://schemas.microsoft.com/office/powerpoint/2010/main" val="3383173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747DF-A622-A43B-9262-9D3CFF3EE002}"/>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A631F0A4-5490-86E1-D5B7-8DAA4834E3C5}"/>
              </a:ext>
            </a:extLst>
          </p:cNvPr>
          <p:cNvSpPr>
            <a:spLocks noGrp="1"/>
          </p:cNvSpPr>
          <p:nvPr>
            <p:ph idx="1"/>
          </p:nvPr>
        </p:nvSpPr>
        <p:spPr>
          <a:xfrm>
            <a:off x="0" y="626440"/>
            <a:ext cx="9089913" cy="4104456"/>
          </a:xfrm>
        </p:spPr>
        <p:txBody>
          <a:bodyPr/>
          <a:lstStyle/>
          <a:p>
            <a:pPr marL="0" indent="0" algn="ctr">
              <a:buNone/>
            </a:pPr>
            <a:r>
              <a:rPr lang="ru-RU" sz="2000" b="1" dirty="0">
                <a:solidFill>
                  <a:srgbClr val="C00000"/>
                </a:solidFill>
              </a:rPr>
              <a:t>В данном случае право остаться на работе получают (ч. 2, 3 ст. 179 ТК РФ):</a:t>
            </a:r>
          </a:p>
          <a:p>
            <a:r>
              <a:rPr lang="ru-RU" sz="1900" b="1" dirty="0">
                <a:solidFill>
                  <a:schemeClr val="tx1"/>
                </a:solidFill>
              </a:rPr>
              <a:t>семейным - при наличии двух или более иждивенцев (нетрудоспособных членов семьи, находящихся на полном содержании работника или получающих от него помощь, которая является для них постоянным и основным источником средств к существованию); </a:t>
            </a:r>
          </a:p>
          <a:p>
            <a:r>
              <a:rPr lang="ru-RU" sz="1900" b="1" dirty="0">
                <a:solidFill>
                  <a:schemeClr val="tx1"/>
                </a:solidFill>
              </a:rPr>
              <a:t>единственный кормилец в семье (</a:t>
            </a:r>
            <a:r>
              <a:rPr lang="ru-RU" sz="1900" dirty="0">
                <a:solidFill>
                  <a:schemeClr val="tx1"/>
                </a:solidFill>
                <a:cs typeface="Arial" panose="020B0604020202020204" pitchFamily="34" charset="0"/>
              </a:rPr>
              <a:t>лицам, в семье которых нет других работников с самостоятельным заработком)</a:t>
            </a:r>
            <a:r>
              <a:rPr lang="ru-RU" sz="1900" b="1" dirty="0">
                <a:solidFill>
                  <a:schemeClr val="tx1"/>
                </a:solidFill>
              </a:rPr>
              <a:t>;</a:t>
            </a:r>
          </a:p>
          <a:p>
            <a:r>
              <a:rPr lang="ru-RU" sz="1900" b="1" dirty="0">
                <a:solidFill>
                  <a:schemeClr val="tx1"/>
                </a:solidFill>
              </a:rPr>
              <a:t>работник, получивший во время работы у вас трудовые увечья и профзаболевания. Об этом можно узнать, например, из документов, которые оформляются при несчастном случае на производстве или в рамках периодических медосмотров;</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FC266055-7F14-05A5-E56C-75AECFBA9D7B}"/>
              </a:ext>
            </a:extLst>
          </p:cNvPr>
          <p:cNvSpPr txBox="1">
            <a:spLocks/>
          </p:cNvSpPr>
          <p:nvPr/>
        </p:nvSpPr>
        <p:spPr bwMode="auto">
          <a:xfrm>
            <a:off x="251520" y="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Кого нельзя уволить, если производительность труда и квалификация </a:t>
            </a:r>
            <a:r>
              <a:rPr lang="ru-RU" sz="2000" b="1" dirty="0">
                <a:solidFill>
                  <a:srgbClr val="C00000"/>
                </a:solidFill>
                <a:latin typeface="Arial" panose="020B0604020202020204" pitchFamily="34" charset="0"/>
              </a:rPr>
              <a:t>равные</a:t>
            </a:r>
          </a:p>
        </p:txBody>
      </p:sp>
    </p:spTree>
    <p:extLst>
      <p:ext uri="{BB962C8B-B14F-4D97-AF65-F5344CB8AC3E}">
        <p14:creationId xmlns:p14="http://schemas.microsoft.com/office/powerpoint/2010/main" val="3937212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81D87-6130-AD6F-239B-B2944F9EDC11}"/>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8A2265B4-B088-CD23-F530-36A3D575234B}"/>
              </a:ext>
            </a:extLst>
          </p:cNvPr>
          <p:cNvSpPr>
            <a:spLocks noGrp="1"/>
          </p:cNvSpPr>
          <p:nvPr>
            <p:ph idx="1"/>
          </p:nvPr>
        </p:nvSpPr>
        <p:spPr>
          <a:xfrm>
            <a:off x="0" y="483518"/>
            <a:ext cx="9089913" cy="4659982"/>
          </a:xfrm>
        </p:spPr>
        <p:txBody>
          <a:bodyPr/>
          <a:lstStyle/>
          <a:p>
            <a:pPr marL="0" indent="0" algn="ctr">
              <a:buNone/>
            </a:pPr>
            <a:r>
              <a:rPr lang="ru-RU" sz="1800" b="1" dirty="0">
                <a:solidFill>
                  <a:srgbClr val="C00000"/>
                </a:solidFill>
              </a:rPr>
              <a:t>В данном случае право остаться на работе получают (ч. 2, 3 ст. 179 ТК РФ):</a:t>
            </a:r>
          </a:p>
          <a:p>
            <a:r>
              <a:rPr lang="ru-RU" sz="1800" b="1" dirty="0">
                <a:solidFill>
                  <a:schemeClr val="tx1"/>
                </a:solidFill>
              </a:rPr>
              <a:t>работник, направленный на повышение квалификации без отрыва от работы. Это может подтверждать соответствующий приказ или договор с образовательной организацией;</a:t>
            </a:r>
          </a:p>
          <a:p>
            <a:r>
              <a:rPr lang="ru-RU" sz="1800" b="1" dirty="0">
                <a:solidFill>
                  <a:schemeClr val="tx1"/>
                </a:solidFill>
              </a:rPr>
              <a:t>инвалид ВОВ и боевых действий по защите Отечества;</a:t>
            </a:r>
          </a:p>
          <a:p>
            <a:r>
              <a:rPr lang="ru-RU" sz="1800" b="1" dirty="0">
                <a:solidFill>
                  <a:schemeClr val="tx1"/>
                </a:solidFill>
              </a:rPr>
              <a:t>родителю, имеющему ребенка в возрасте до восемнадцати лет, </a:t>
            </a:r>
            <a:r>
              <a:rPr lang="ru-RU" sz="1800" b="1" dirty="0">
                <a:solidFill>
                  <a:srgbClr val="C00000"/>
                </a:solidFill>
              </a:rPr>
              <a:t>в случае, если другой родитель призван </a:t>
            </a:r>
            <a:r>
              <a:rPr lang="ru-RU" sz="1800" b="1" dirty="0">
                <a:solidFill>
                  <a:schemeClr val="tx1"/>
                </a:solidFill>
              </a:rPr>
              <a:t>на военную службу по мобилизации, направлен на службу в войска национальной гвардии Российской Федерации по мобилизации или заключил контракт о прохождении военной службы в период мобилизации, в период военного положения или в военное время либо заключил контракт о добровольном содействии в выполнении задач, возложенных на Вооруженные Силы Российской Федерации или войска национальной гвардии Российской </a:t>
            </a:r>
            <a:r>
              <a:rPr lang="ru-RU" sz="1800" b="1" dirty="0" err="1">
                <a:solidFill>
                  <a:schemeClr val="tx1"/>
                </a:solidFill>
              </a:rPr>
              <a:t>Федерациитот</a:t>
            </a:r>
            <a:r>
              <a:rPr lang="ru-RU" sz="1800" b="1" dirty="0">
                <a:solidFill>
                  <a:schemeClr val="tx1"/>
                </a:solidFill>
              </a:rPr>
              <a:t>, кому преимущественное право остаться на работе предоставлено коллективным договором (при его наличии);</a:t>
            </a:r>
          </a:p>
          <a:p>
            <a:br>
              <a:rPr lang="ru-RU" sz="1800" dirty="0"/>
            </a:br>
            <a:endParaRPr lang="ru-RU" sz="1800" dirty="0"/>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9926DAC4-F2FF-BF61-F262-07087A3F8D7E}"/>
              </a:ext>
            </a:extLst>
          </p:cNvPr>
          <p:cNvSpPr txBox="1">
            <a:spLocks/>
          </p:cNvSpPr>
          <p:nvPr/>
        </p:nvSpPr>
        <p:spPr bwMode="auto">
          <a:xfrm>
            <a:off x="251520" y="-20538"/>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Кого нельзя уволить, если производительность труда и квалификация </a:t>
            </a:r>
            <a:r>
              <a:rPr lang="ru-RU" sz="2000" b="1" dirty="0">
                <a:solidFill>
                  <a:srgbClr val="C00000"/>
                </a:solidFill>
                <a:latin typeface="Arial" panose="020B0604020202020204" pitchFamily="34" charset="0"/>
              </a:rPr>
              <a:t>равные</a:t>
            </a:r>
          </a:p>
        </p:txBody>
      </p:sp>
    </p:spTree>
    <p:extLst>
      <p:ext uri="{BB962C8B-B14F-4D97-AF65-F5344CB8AC3E}">
        <p14:creationId xmlns:p14="http://schemas.microsoft.com/office/powerpoint/2010/main" val="1021258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DBFFC-275E-A957-194B-56F13B0BD547}"/>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03801DF4-5988-4CD1-8CBA-7A545E4320C1}"/>
              </a:ext>
            </a:extLst>
          </p:cNvPr>
          <p:cNvSpPr>
            <a:spLocks noGrp="1"/>
          </p:cNvSpPr>
          <p:nvPr>
            <p:ph idx="1"/>
          </p:nvPr>
        </p:nvSpPr>
        <p:spPr>
          <a:xfrm>
            <a:off x="0" y="483518"/>
            <a:ext cx="9089913" cy="4659982"/>
          </a:xfrm>
        </p:spPr>
        <p:txBody>
          <a:bodyPr/>
          <a:lstStyle/>
          <a:p>
            <a:pPr marL="0" indent="0" algn="ctr">
              <a:buNone/>
            </a:pPr>
            <a:r>
              <a:rPr lang="ru-RU" sz="1800" b="1" dirty="0">
                <a:solidFill>
                  <a:srgbClr val="C00000"/>
                </a:solidFill>
              </a:rPr>
              <a:t>В данном случае право остаться на работе получают (ч. 2, 3 ст. 179 ТК РФ):</a:t>
            </a:r>
          </a:p>
          <a:p>
            <a:r>
              <a:rPr lang="ru-RU" sz="1800" b="1" dirty="0"/>
              <a:t>работникам, исполняющим свои трудовые обязанности по трудовому договору, действие которого возобновлено в соответствии с частью девятой статьи 351.7 ФК РФ –</a:t>
            </a:r>
            <a:r>
              <a:rPr lang="ru-RU" sz="1800" b="1" dirty="0">
                <a:solidFill>
                  <a:srgbClr val="C00000"/>
                </a:solidFill>
              </a:rPr>
              <a:t>вступит в действие с 01.09.2026</a:t>
            </a:r>
            <a:r>
              <a:rPr lang="ru-RU" sz="1800" b="1" dirty="0"/>
              <a:t>.(Это правило касается, если действие договора приостанавливалось в связи с призывом на военную службу по мобилизации или направлении на службу в войска нацгвардии РФ по мобилизации либо заключении контракта на военную службу в период мобилизации, военного положения или в военное время либо контракта добровольца (ч. 2 ст. 179, ч. 1 ст. 351.7 ТК РФ).</a:t>
            </a:r>
          </a:p>
          <a:p>
            <a:r>
              <a:rPr lang="ru-RU" sz="1800" b="1" dirty="0"/>
              <a:t>Отдельными федеральными законами преимущественное право может быть предоставлено и другим работникам, например, те, кто получил или перенес лучевую болезнь и другие заболевания в связи с воздействием радиации из-за чернобыльской катастрофы, а также те, кто стал инвалидом вследствие этой катастрофы (п. п. 1, 2 ч. 1 ст. 13, п. 7 ч. 1 ст. 14 Закона РФ от 15.05.1991 N 1244-1)</a:t>
            </a: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5550F622-416E-51BB-17B5-F2BDDDDC45C2}"/>
              </a:ext>
            </a:extLst>
          </p:cNvPr>
          <p:cNvSpPr txBox="1">
            <a:spLocks/>
          </p:cNvSpPr>
          <p:nvPr/>
        </p:nvSpPr>
        <p:spPr bwMode="auto">
          <a:xfrm>
            <a:off x="251520" y="-20538"/>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Кого нельзя уволить, если производительность труда и квалификация </a:t>
            </a:r>
            <a:r>
              <a:rPr lang="ru-RU" sz="2000" b="1" dirty="0">
                <a:solidFill>
                  <a:srgbClr val="C00000"/>
                </a:solidFill>
                <a:latin typeface="Arial" panose="020B0604020202020204" pitchFamily="34" charset="0"/>
              </a:rPr>
              <a:t>равные</a:t>
            </a:r>
          </a:p>
        </p:txBody>
      </p:sp>
    </p:spTree>
    <p:extLst>
      <p:ext uri="{BB962C8B-B14F-4D97-AF65-F5344CB8AC3E}">
        <p14:creationId xmlns:p14="http://schemas.microsoft.com/office/powerpoint/2010/main" val="1379534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7BFBB-1EAE-6E58-FECB-793A3BD66347}"/>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6BF3F597-B4F7-F851-EECC-ABFDB1B214B6}"/>
              </a:ext>
            </a:extLst>
          </p:cNvPr>
          <p:cNvSpPr>
            <a:spLocks noGrp="1"/>
          </p:cNvSpPr>
          <p:nvPr>
            <p:ph idx="1"/>
          </p:nvPr>
        </p:nvSpPr>
        <p:spPr>
          <a:xfrm>
            <a:off x="1" y="626440"/>
            <a:ext cx="7884368" cy="4517060"/>
          </a:xfrm>
        </p:spPr>
        <p:txBody>
          <a:bodyPr/>
          <a:lstStyle/>
          <a:p>
            <a:pPr marL="0" indent="0" algn="ctr">
              <a:buNone/>
            </a:pPr>
            <a:endParaRPr lang="ru-RU" sz="2000" b="1" dirty="0">
              <a:solidFill>
                <a:schemeClr val="tx1"/>
              </a:solidFill>
            </a:endParaRPr>
          </a:p>
          <a:p>
            <a:pPr marL="0" indent="0" algn="ctr">
              <a:buNone/>
            </a:pPr>
            <a:r>
              <a:rPr lang="ru-RU" sz="2000" b="1" dirty="0">
                <a:solidFill>
                  <a:schemeClr val="tx1"/>
                </a:solidFill>
              </a:rPr>
              <a:t>Уведомить работника о предстоящем расторжении трудового договора в связи с сокращением численности или штата письменно </a:t>
            </a:r>
            <a:r>
              <a:rPr lang="ru-RU" sz="2000" b="1" dirty="0">
                <a:solidFill>
                  <a:srgbClr val="C00000"/>
                </a:solidFill>
              </a:rPr>
              <a:t>не менее чем за два месяца до увольнения </a:t>
            </a:r>
            <a:r>
              <a:rPr lang="ru-RU" sz="2000" b="1" dirty="0">
                <a:solidFill>
                  <a:schemeClr val="tx1"/>
                </a:solidFill>
              </a:rPr>
              <a:t>(ч. 2 ст. 180 ТК РФ).</a:t>
            </a:r>
          </a:p>
          <a:p>
            <a:pPr marL="0" indent="0" algn="ctr">
              <a:buNone/>
            </a:pPr>
            <a:endParaRPr lang="ru-RU" sz="2000" b="1" dirty="0">
              <a:solidFill>
                <a:schemeClr val="tx1"/>
              </a:solidFill>
            </a:endParaRPr>
          </a:p>
          <a:p>
            <a:pPr marL="0" indent="0" algn="ctr">
              <a:buNone/>
            </a:pPr>
            <a:r>
              <a:rPr lang="ru-RU" sz="2000" b="1" dirty="0">
                <a:solidFill>
                  <a:schemeClr val="tx1"/>
                </a:solidFill>
              </a:rPr>
              <a:t>Для некоторых работников установлены иные сроки уведомления. Сезонных работников уведомляют о предстоящем увольнении </a:t>
            </a:r>
            <a:r>
              <a:rPr lang="ru-RU" sz="2000" b="1" dirty="0">
                <a:solidFill>
                  <a:srgbClr val="C00000"/>
                </a:solidFill>
              </a:rPr>
              <a:t>не меньше чем за семь календарных дней (ч. 2 ст. 296 ТК РФ), </a:t>
            </a:r>
            <a:r>
              <a:rPr lang="ru-RU" sz="2000" b="1" dirty="0">
                <a:solidFill>
                  <a:schemeClr val="tx1"/>
                </a:solidFill>
              </a:rPr>
              <a:t>а тех, кто принят на работу на срок до двух месяцев, </a:t>
            </a:r>
            <a:r>
              <a:rPr lang="ru-RU" sz="2000" b="1" dirty="0">
                <a:solidFill>
                  <a:srgbClr val="C00000"/>
                </a:solidFill>
              </a:rPr>
              <a:t>не меньше чем за три календарных дня (ч. 2 ст. 292 ТК РФ).</a:t>
            </a:r>
          </a:p>
          <a:p>
            <a:br>
              <a:rPr lang="ru-RU" sz="1800" dirty="0"/>
            </a:br>
            <a:endParaRPr lang="ru-RU" sz="1800" dirty="0"/>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C96D9AEA-C9AF-EEFC-C2B3-6035161F4175}"/>
              </a:ext>
            </a:extLst>
          </p:cNvPr>
          <p:cNvSpPr txBox="1">
            <a:spLocks/>
          </p:cNvSpPr>
          <p:nvPr/>
        </p:nvSpPr>
        <p:spPr bwMode="auto">
          <a:xfrm>
            <a:off x="251520" y="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Уведомить работника ( ч.2 ст. 180 ТК РФ) </a:t>
            </a:r>
            <a:endParaRPr lang="ru-RU" sz="2000" b="1" dirty="0">
              <a:solidFill>
                <a:srgbClr val="C00000"/>
              </a:solidFill>
              <a:latin typeface="Arial" panose="020B0604020202020204" pitchFamily="34" charset="0"/>
            </a:endParaRPr>
          </a:p>
        </p:txBody>
      </p:sp>
    </p:spTree>
    <p:extLst>
      <p:ext uri="{BB962C8B-B14F-4D97-AF65-F5344CB8AC3E}">
        <p14:creationId xmlns:p14="http://schemas.microsoft.com/office/powerpoint/2010/main" val="3769222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DD9DF-BF8C-9838-2EB0-6A92569ADF44}"/>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4FC35EBA-3C39-4F66-C278-B741162CBC2A}"/>
              </a:ext>
            </a:extLst>
          </p:cNvPr>
          <p:cNvSpPr>
            <a:spLocks noGrp="1"/>
          </p:cNvSpPr>
          <p:nvPr>
            <p:ph idx="1"/>
          </p:nvPr>
        </p:nvSpPr>
        <p:spPr>
          <a:xfrm>
            <a:off x="1" y="626440"/>
            <a:ext cx="7884368" cy="4517060"/>
          </a:xfrm>
        </p:spPr>
        <p:txBody>
          <a:bodyPr/>
          <a:lstStyle/>
          <a:p>
            <a:pPr marL="0" indent="0" algn="ctr">
              <a:buNone/>
            </a:pPr>
            <a:endParaRPr lang="ru-RU" sz="2000" b="1" dirty="0">
              <a:solidFill>
                <a:schemeClr val="tx1"/>
              </a:solidFill>
            </a:endParaRPr>
          </a:p>
          <a:p>
            <a:pPr marL="0" indent="0" algn="ctr">
              <a:buNone/>
            </a:pPr>
            <a:r>
              <a:rPr lang="ru-RU" sz="2000" b="1" dirty="0">
                <a:solidFill>
                  <a:schemeClr val="tx1"/>
                </a:solidFill>
              </a:rPr>
              <a:t>Уведомление о сокращении необходимо вручить работнику под подпись.</a:t>
            </a:r>
          </a:p>
          <a:p>
            <a:pPr marL="0" indent="0" algn="ctr">
              <a:buNone/>
            </a:pPr>
            <a:endParaRPr lang="ru-RU" sz="2000" b="1" dirty="0">
              <a:solidFill>
                <a:schemeClr val="tx1"/>
              </a:solidFill>
            </a:endParaRPr>
          </a:p>
          <a:p>
            <a:pPr marL="0" indent="0" algn="ctr">
              <a:buNone/>
            </a:pPr>
            <a:r>
              <a:rPr lang="ru-RU" sz="2000" b="1" dirty="0">
                <a:solidFill>
                  <a:schemeClr val="tx1"/>
                </a:solidFill>
              </a:rPr>
              <a:t>На практике суды допускают направление уведомления по почте с уведомлением о вручении адресату.</a:t>
            </a:r>
          </a:p>
          <a:p>
            <a:pPr marL="0" indent="0" algn="ctr">
              <a:buNone/>
            </a:pPr>
            <a:endParaRPr lang="ru-RU" sz="2000" b="1" dirty="0">
              <a:solidFill>
                <a:schemeClr val="tx1"/>
              </a:solidFill>
            </a:endParaRPr>
          </a:p>
          <a:p>
            <a:pPr marL="0" indent="0" algn="ctr">
              <a:buNone/>
            </a:pPr>
            <a:r>
              <a:rPr lang="ru-RU" sz="2000" b="1" dirty="0">
                <a:solidFill>
                  <a:schemeClr val="tx1"/>
                </a:solidFill>
              </a:rPr>
              <a:t>Дистанционному работнику уведомление возможно направить по электронной почте (ст. 312.3 ТК РФ)</a:t>
            </a:r>
          </a:p>
          <a:p>
            <a:pPr marL="0" indent="0" algn="ctr">
              <a:buNone/>
            </a:pPr>
            <a:endParaRPr lang="ru-RU" sz="2000" b="1" dirty="0">
              <a:solidFill>
                <a:srgbClr val="C00000"/>
              </a:solidFill>
            </a:endParaRPr>
          </a:p>
          <a:p>
            <a:br>
              <a:rPr lang="ru-RU" sz="1800" dirty="0"/>
            </a:br>
            <a:endParaRPr lang="ru-RU" sz="1800" dirty="0"/>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8283001A-E608-C9D5-B5D2-85AE3167AEDD}"/>
              </a:ext>
            </a:extLst>
          </p:cNvPr>
          <p:cNvSpPr txBox="1">
            <a:spLocks/>
          </p:cNvSpPr>
          <p:nvPr/>
        </p:nvSpPr>
        <p:spPr bwMode="auto">
          <a:xfrm>
            <a:off x="251520" y="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Уведомить работника ( ч.2 ст. 180 ТК РФ) </a:t>
            </a:r>
            <a:endParaRPr lang="ru-RU" sz="2000" b="1" dirty="0">
              <a:solidFill>
                <a:srgbClr val="C00000"/>
              </a:solidFill>
              <a:latin typeface="Arial" panose="020B0604020202020204" pitchFamily="34" charset="0"/>
            </a:endParaRPr>
          </a:p>
        </p:txBody>
      </p:sp>
    </p:spTree>
    <p:extLst>
      <p:ext uri="{BB962C8B-B14F-4D97-AF65-F5344CB8AC3E}">
        <p14:creationId xmlns:p14="http://schemas.microsoft.com/office/powerpoint/2010/main" val="3675029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6FF14-7A7D-E2F7-636B-FD49B37DD015}"/>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085EFA23-450D-9A40-7222-FC88B4F96F81}"/>
              </a:ext>
            </a:extLst>
          </p:cNvPr>
          <p:cNvSpPr>
            <a:spLocks noGrp="1"/>
          </p:cNvSpPr>
          <p:nvPr>
            <p:ph idx="1"/>
          </p:nvPr>
        </p:nvSpPr>
        <p:spPr>
          <a:xfrm>
            <a:off x="0" y="626440"/>
            <a:ext cx="9036495" cy="4517060"/>
          </a:xfrm>
        </p:spPr>
        <p:txBody>
          <a:bodyPr/>
          <a:lstStyle/>
          <a:p>
            <a:r>
              <a:rPr lang="ru-RU" sz="2000" b="1" dirty="0" err="1">
                <a:solidFill>
                  <a:schemeClr val="tx1"/>
                </a:solidFill>
              </a:rPr>
              <a:t>разместь</a:t>
            </a:r>
            <a:r>
              <a:rPr lang="ru-RU" sz="2000" b="1" dirty="0">
                <a:solidFill>
                  <a:schemeClr val="tx1"/>
                </a:solidFill>
              </a:rPr>
              <a:t> информацию о принятом решении о сокращении численности (штата) на единой цифровой платформе "Работа в России" или иных информационных ресурсах. Порядок размещения такой информации определяется Правительством РФ (</a:t>
            </a:r>
            <a:r>
              <a:rPr lang="ru-RU" sz="2000" i="1" dirty="0">
                <a:solidFill>
                  <a:schemeClr val="tx1"/>
                </a:solidFill>
              </a:rPr>
              <a:t>п. 2 ч. 1, ч. 2, 4 ст. 53 Закона о занятости N 565-ФЗ). По форме N 1, утвержденной Приказом Минтруда России от 16.04.2024 N 195н (ч. 9 ст. 53 Закона о занятости N 565-ФЗ).</a:t>
            </a:r>
          </a:p>
          <a:p>
            <a:r>
              <a:rPr lang="ru-RU" sz="2000" b="1" dirty="0">
                <a:solidFill>
                  <a:schemeClr val="tx1"/>
                </a:solidFill>
              </a:rPr>
              <a:t>Срок уведомления государственной службы занятости о сокращении штата или численности работников организации - </a:t>
            </a:r>
            <a:r>
              <a:rPr lang="ru-RU" sz="2000" b="1" dirty="0">
                <a:solidFill>
                  <a:srgbClr val="C00000"/>
                </a:solidFill>
              </a:rPr>
              <a:t>не позднее чем за два месяца до начала проведения соответствующих мероприятий</a:t>
            </a:r>
            <a:r>
              <a:rPr lang="ru-RU" sz="2000" b="1" dirty="0">
                <a:solidFill>
                  <a:schemeClr val="tx1"/>
                </a:solidFill>
              </a:rPr>
              <a:t> </a:t>
            </a:r>
            <a:r>
              <a:rPr lang="ru-RU" sz="2000" i="1" dirty="0">
                <a:solidFill>
                  <a:schemeClr val="tx1"/>
                </a:solidFill>
              </a:rPr>
              <a:t>(ч. 4 ст. 53 Закона о занятости N 565-ФЗ</a:t>
            </a:r>
            <a:r>
              <a:rPr lang="ru-RU" sz="2000" b="1" dirty="0">
                <a:solidFill>
                  <a:schemeClr val="tx1"/>
                </a:solidFill>
              </a:rPr>
              <a:t>).</a:t>
            </a:r>
          </a:p>
          <a:p>
            <a:r>
              <a:rPr lang="ru-RU" sz="2000" b="1" dirty="0">
                <a:solidFill>
                  <a:schemeClr val="tx1"/>
                </a:solidFill>
              </a:rPr>
              <a:t>Уведомьте государственную службу занятости </a:t>
            </a:r>
            <a:r>
              <a:rPr lang="ru-RU" sz="2000" b="1" dirty="0">
                <a:solidFill>
                  <a:srgbClr val="C00000"/>
                </a:solidFill>
              </a:rPr>
              <a:t>при массовом сокращении</a:t>
            </a:r>
            <a:r>
              <a:rPr lang="ru-RU" sz="2000" b="1" dirty="0">
                <a:solidFill>
                  <a:schemeClr val="tx1"/>
                </a:solidFill>
              </a:rPr>
              <a:t> </a:t>
            </a:r>
            <a:r>
              <a:rPr lang="ru-RU" sz="2000" b="1" dirty="0">
                <a:solidFill>
                  <a:srgbClr val="C00000"/>
                </a:solidFill>
              </a:rPr>
              <a:t>не позднее чем за три месяца </a:t>
            </a:r>
            <a:r>
              <a:rPr lang="ru-RU" sz="2000" b="1" dirty="0">
                <a:solidFill>
                  <a:schemeClr val="tx1"/>
                </a:solidFill>
              </a:rPr>
              <a:t>до начала проведения мероприятий </a:t>
            </a:r>
            <a:r>
              <a:rPr lang="ru-RU" sz="2000" i="1" dirty="0">
                <a:solidFill>
                  <a:schemeClr val="tx1"/>
                </a:solidFill>
              </a:rPr>
              <a:t>(ч. 4 ст. 53 Закона о занятости N 565-ФЗ).</a:t>
            </a:r>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4282067A-E3FC-81D8-568D-9795293A99C4}"/>
              </a:ext>
            </a:extLst>
          </p:cNvPr>
          <p:cNvSpPr txBox="1">
            <a:spLocks/>
          </p:cNvSpPr>
          <p:nvPr/>
        </p:nvSpPr>
        <p:spPr bwMode="auto">
          <a:xfrm>
            <a:off x="251520" y="0"/>
            <a:ext cx="7920880"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уведомить государственную службу занятости о сокращении численности (штата) работников организации</a:t>
            </a:r>
            <a:endParaRPr lang="ru-RU" sz="2000" b="1" dirty="0">
              <a:solidFill>
                <a:srgbClr val="C00000"/>
              </a:solidFill>
              <a:latin typeface="Arial" panose="020B0604020202020204" pitchFamily="34" charset="0"/>
            </a:endParaRPr>
          </a:p>
        </p:txBody>
      </p:sp>
    </p:spTree>
    <p:extLst>
      <p:ext uri="{BB962C8B-B14F-4D97-AF65-F5344CB8AC3E}">
        <p14:creationId xmlns:p14="http://schemas.microsoft.com/office/powerpoint/2010/main" val="1418427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8B7BE-72FE-F54D-EC31-F03F5CFA436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17B702C3-DFD1-6065-07E4-9AB98BFBB6AE}"/>
              </a:ext>
            </a:extLst>
          </p:cNvPr>
          <p:cNvSpPr>
            <a:spLocks noGrp="1"/>
          </p:cNvSpPr>
          <p:nvPr>
            <p:ph idx="1"/>
          </p:nvPr>
        </p:nvSpPr>
        <p:spPr>
          <a:xfrm>
            <a:off x="0" y="626440"/>
            <a:ext cx="9036495" cy="4517060"/>
          </a:xfrm>
        </p:spPr>
        <p:txBody>
          <a:bodyPr/>
          <a:lstStyle/>
          <a:p>
            <a:pPr marL="0" indent="0">
              <a:buNone/>
            </a:pPr>
            <a:r>
              <a:rPr lang="ru-RU" sz="1800" b="1" dirty="0">
                <a:solidFill>
                  <a:schemeClr val="tx1"/>
                </a:solidFill>
              </a:rPr>
              <a:t>Показатели численности увольняемых работников в связи с ликвидацией предприятий, учреждений, организаций либо сокращением численности или штата работников за определенный календарный период:</a:t>
            </a:r>
          </a:p>
          <a:p>
            <a:pPr marL="0" indent="0">
              <a:buNone/>
            </a:pPr>
            <a:r>
              <a:rPr lang="ru-RU" sz="1800" b="1" dirty="0">
                <a:solidFill>
                  <a:schemeClr val="tx1"/>
                </a:solidFill>
              </a:rPr>
              <a:t>а) ликвидация предприятия любой организационно-правовой формы с численностью работающих 15 и более человек;</a:t>
            </a:r>
          </a:p>
          <a:p>
            <a:pPr marL="0" indent="0">
              <a:buNone/>
            </a:pPr>
            <a:r>
              <a:rPr lang="ru-RU" sz="1800" b="1" dirty="0">
                <a:solidFill>
                  <a:schemeClr val="tx1"/>
                </a:solidFill>
              </a:rPr>
              <a:t>б) сокращение численности или штата работников предприятия в количестве:</a:t>
            </a:r>
          </a:p>
          <a:p>
            <a:r>
              <a:rPr lang="ru-RU" sz="1800" b="1" dirty="0">
                <a:solidFill>
                  <a:schemeClr val="tx1"/>
                </a:solidFill>
              </a:rPr>
              <a:t>50 и более человек в течение 30 календарных дней;</a:t>
            </a:r>
          </a:p>
          <a:p>
            <a:r>
              <a:rPr lang="ru-RU" sz="1800" b="1" dirty="0">
                <a:solidFill>
                  <a:schemeClr val="tx1"/>
                </a:solidFill>
              </a:rPr>
              <a:t>200 и более человек в течение 60 календарных дней;</a:t>
            </a:r>
          </a:p>
          <a:p>
            <a:r>
              <a:rPr lang="ru-RU" sz="1800" b="1" dirty="0">
                <a:solidFill>
                  <a:schemeClr val="tx1"/>
                </a:solidFill>
              </a:rPr>
              <a:t>500 и более человек в течение 90 календарных дней;</a:t>
            </a:r>
          </a:p>
          <a:p>
            <a:pPr marL="0" indent="0">
              <a:buNone/>
            </a:pPr>
            <a:r>
              <a:rPr lang="ru-RU" sz="1800" b="1" dirty="0">
                <a:solidFill>
                  <a:schemeClr val="tx1"/>
                </a:solidFill>
              </a:rPr>
              <a:t>в) увольнение работников в количестве 1 процента общего числа работающих в связи с ликвидацией предприятий либо сокращением численности или штата в течение 30 календарных дней в регионах с общей численностью занятых менее 5 тыс. человек.</a:t>
            </a:r>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E0BB55CC-CBBA-A92D-8960-A7A718BE337C}"/>
              </a:ext>
            </a:extLst>
          </p:cNvPr>
          <p:cNvSpPr txBox="1">
            <a:spLocks/>
          </p:cNvSpPr>
          <p:nvPr/>
        </p:nvSpPr>
        <p:spPr bwMode="auto">
          <a:xfrm>
            <a:off x="467544" y="-20538"/>
            <a:ext cx="7920880"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Основные критерии массового высвобождения работников</a:t>
            </a:r>
            <a:endParaRPr lang="ru-RU" sz="2000" b="1" dirty="0">
              <a:solidFill>
                <a:srgbClr val="C00000"/>
              </a:solidFill>
              <a:latin typeface="Arial" panose="020B0604020202020204" pitchFamily="34" charset="0"/>
            </a:endParaRPr>
          </a:p>
        </p:txBody>
      </p:sp>
    </p:spTree>
    <p:extLst>
      <p:ext uri="{BB962C8B-B14F-4D97-AF65-F5344CB8AC3E}">
        <p14:creationId xmlns:p14="http://schemas.microsoft.com/office/powerpoint/2010/main" val="3750161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1C1E8-1933-E1D0-1BF9-9F5650CB6B2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219F8689-6CFF-0254-57EF-070BFC3E7FD4}"/>
              </a:ext>
            </a:extLst>
          </p:cNvPr>
          <p:cNvSpPr>
            <a:spLocks noGrp="1"/>
          </p:cNvSpPr>
          <p:nvPr>
            <p:ph idx="1"/>
          </p:nvPr>
        </p:nvSpPr>
        <p:spPr>
          <a:xfrm>
            <a:off x="1" y="626440"/>
            <a:ext cx="7236296" cy="4517060"/>
          </a:xfrm>
        </p:spPr>
        <p:txBody>
          <a:bodyPr/>
          <a:lstStyle/>
          <a:p>
            <a:pPr marL="0" indent="0" algn="ctr">
              <a:buNone/>
            </a:pPr>
            <a:endParaRPr lang="ru-RU" sz="2000" b="1" dirty="0">
              <a:solidFill>
                <a:schemeClr val="tx1"/>
              </a:solidFill>
            </a:endParaRPr>
          </a:p>
          <a:p>
            <a:pPr marL="0" indent="0" algn="ctr">
              <a:buNone/>
            </a:pPr>
            <a:endParaRPr lang="ru-RU" sz="2000" b="1" dirty="0">
              <a:solidFill>
                <a:schemeClr val="tx1"/>
              </a:solidFill>
            </a:endParaRPr>
          </a:p>
          <a:p>
            <a:pPr marL="0" indent="0" algn="ctr">
              <a:buNone/>
            </a:pPr>
            <a:r>
              <a:rPr lang="ru-RU" sz="2000" b="1" dirty="0">
                <a:solidFill>
                  <a:schemeClr val="tx1"/>
                </a:solidFill>
              </a:rPr>
              <a:t>Если решение о сокращении численности или штата работников было изменено или отменено, необходимо проинформировать  об этом государственную службу занятости в установленном порядке. </a:t>
            </a:r>
          </a:p>
          <a:p>
            <a:pPr marL="0" indent="0" algn="ctr">
              <a:buNone/>
            </a:pPr>
            <a:r>
              <a:rPr lang="ru-RU" sz="2000" b="1" dirty="0">
                <a:solidFill>
                  <a:srgbClr val="C00000"/>
                </a:solidFill>
              </a:rPr>
              <a:t>Срок уведомления - три рабочих дня после принятия соответствующего решения </a:t>
            </a:r>
          </a:p>
          <a:p>
            <a:pPr marL="0" indent="0" algn="ctr">
              <a:buNone/>
            </a:pPr>
            <a:r>
              <a:rPr lang="ru-RU" sz="2000" b="1" dirty="0">
                <a:solidFill>
                  <a:schemeClr val="tx1"/>
                </a:solidFill>
              </a:rPr>
              <a:t>(</a:t>
            </a:r>
            <a:r>
              <a:rPr lang="ru-RU" sz="2000" i="1" dirty="0">
                <a:solidFill>
                  <a:schemeClr val="tx1"/>
                </a:solidFill>
              </a:rPr>
              <a:t>ч. 4 ст. 53 Закона о занятости N 565-ФЗ).</a:t>
            </a:r>
          </a:p>
          <a:p>
            <a:pPr marL="0" indent="0" algn="ctr">
              <a:buNone/>
            </a:pPr>
            <a:endParaRPr lang="ru-RU" sz="2000" b="1" dirty="0">
              <a:solidFill>
                <a:schemeClr val="tx1"/>
              </a:solidFill>
            </a:endParaRPr>
          </a:p>
          <a:p>
            <a:br>
              <a:rPr lang="ru-RU" sz="1800" dirty="0"/>
            </a:br>
            <a:endParaRPr lang="ru-RU" sz="1800" dirty="0"/>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DF1BEAE7-3DA4-1B4A-668C-01E47E706E02}"/>
              </a:ext>
            </a:extLst>
          </p:cNvPr>
          <p:cNvSpPr txBox="1">
            <a:spLocks/>
          </p:cNvSpPr>
          <p:nvPr/>
        </p:nvSpPr>
        <p:spPr bwMode="auto">
          <a:xfrm>
            <a:off x="251520" y="0"/>
            <a:ext cx="7920880"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уведомить государственную службу занятости о сокращении численности (штата) работников организации</a:t>
            </a:r>
            <a:endParaRPr lang="ru-RU" sz="2000" b="1" dirty="0">
              <a:solidFill>
                <a:srgbClr val="C00000"/>
              </a:solidFill>
              <a:latin typeface="Arial" panose="020B0604020202020204" pitchFamily="34" charset="0"/>
            </a:endParaRPr>
          </a:p>
        </p:txBody>
      </p:sp>
    </p:spTree>
    <p:extLst>
      <p:ext uri="{BB962C8B-B14F-4D97-AF65-F5344CB8AC3E}">
        <p14:creationId xmlns:p14="http://schemas.microsoft.com/office/powerpoint/2010/main" val="1477326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C3BAB-9C6F-FE8E-EC21-3825009C7DB6}"/>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0B7700D8-2C16-26E6-7AA4-2543F372710E}"/>
              </a:ext>
            </a:extLst>
          </p:cNvPr>
          <p:cNvSpPr>
            <a:spLocks noGrp="1"/>
          </p:cNvSpPr>
          <p:nvPr>
            <p:ph idx="1"/>
          </p:nvPr>
        </p:nvSpPr>
        <p:spPr>
          <a:xfrm>
            <a:off x="0" y="626440"/>
            <a:ext cx="9143999" cy="4517060"/>
          </a:xfrm>
        </p:spPr>
        <p:txBody>
          <a:bodyPr/>
          <a:lstStyle/>
          <a:p>
            <a:pPr marL="0" indent="0" algn="ctr">
              <a:buNone/>
            </a:pPr>
            <a:r>
              <a:rPr lang="ru-RU" sz="2200" b="1" dirty="0">
                <a:solidFill>
                  <a:schemeClr val="tx1"/>
                </a:solidFill>
              </a:rPr>
              <a:t>не позднее чем за два (при массовом увольнении - не позднее чем за три) месяца до увольнения работников (ч. 1 ст. 82 ТК РФ). </a:t>
            </a:r>
          </a:p>
          <a:p>
            <a:pPr marL="0" indent="0" algn="ctr">
              <a:buNone/>
            </a:pPr>
            <a:r>
              <a:rPr lang="ru-RU" sz="2200" b="1" dirty="0">
                <a:solidFill>
                  <a:schemeClr val="tx1"/>
                </a:solidFill>
              </a:rPr>
              <a:t>В уведомлении рекомендуется указать следующие основные сведения:</a:t>
            </a:r>
          </a:p>
          <a:p>
            <a:r>
              <a:rPr lang="ru-RU" sz="2200" i="1" dirty="0">
                <a:solidFill>
                  <a:schemeClr val="tx1"/>
                </a:solidFill>
              </a:rPr>
              <a:t>Ф.И.О. работников, подпадающих под сокращение;</a:t>
            </a:r>
          </a:p>
          <a:p>
            <a:r>
              <a:rPr lang="ru-RU" sz="2200" i="1" dirty="0">
                <a:solidFill>
                  <a:schemeClr val="tx1"/>
                </a:solidFill>
              </a:rPr>
              <a:t>наименования их профессий, должностей или специальностей;</a:t>
            </a:r>
          </a:p>
          <a:p>
            <a:r>
              <a:rPr lang="ru-RU" sz="2200" i="1" dirty="0">
                <a:solidFill>
                  <a:schemeClr val="tx1"/>
                </a:solidFill>
              </a:rPr>
              <a:t>дату уведомления (с учетом установленного срока);</a:t>
            </a:r>
          </a:p>
          <a:p>
            <a:r>
              <a:rPr lang="ru-RU" sz="2200" i="1" dirty="0">
                <a:solidFill>
                  <a:schemeClr val="tx1"/>
                </a:solidFill>
              </a:rPr>
              <a:t>ссылку на приказ о проведении мероприятий по сокращению численности и штата. Копию этого приказа рекомендуется приложить к уведомлению.</a:t>
            </a:r>
          </a:p>
          <a:p>
            <a:pPr marL="0" indent="0" algn="ctr">
              <a:buNone/>
            </a:pPr>
            <a:endParaRPr lang="ru-RU" sz="2200" b="1" dirty="0">
              <a:solidFill>
                <a:schemeClr val="tx1"/>
              </a:solidFill>
            </a:endParaRPr>
          </a:p>
          <a:p>
            <a:pPr marL="0" indent="0" algn="ctr">
              <a:buNone/>
            </a:pPr>
            <a:endParaRPr lang="ru-RU" sz="2000" b="1" dirty="0">
              <a:solidFill>
                <a:schemeClr val="tx1"/>
              </a:solidFill>
            </a:endParaRPr>
          </a:p>
          <a:p>
            <a:br>
              <a:rPr lang="ru-RU" sz="1800" dirty="0"/>
            </a:br>
            <a:endParaRPr lang="ru-RU" sz="1800" dirty="0"/>
          </a:p>
          <a:p>
            <a:endParaRPr lang="ru-RU" sz="1800" b="1" dirty="0">
              <a:solidFill>
                <a:schemeClr val="tx1"/>
              </a:solidFill>
            </a:endParaRPr>
          </a:p>
          <a:p>
            <a:pPr marL="0" indent="0">
              <a:buNone/>
            </a:pPr>
            <a:endParaRPr lang="ru-RU" sz="1800" b="1" dirty="0">
              <a:solidFill>
                <a:schemeClr val="tx1"/>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rPr>
              <a:t>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schemeClr val="tx1"/>
              </a:solidFill>
              <a:effectLst/>
              <a:uLnTx/>
              <a:uFillTx/>
              <a:latin typeface="Trebuchet MS"/>
              <a:ea typeface="+mn-ea"/>
              <a:cs typeface="Arial" panose="020B0604020202020204" pitchFamily="34" charset="0"/>
            </a:endParaRPr>
          </a:p>
          <a:p>
            <a:pPr algn="just"/>
            <a:endParaRPr lang="ru-RU" sz="2000" b="1" dirty="0">
              <a:solidFill>
                <a:schemeClr val="tx1"/>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B2C349DE-B87F-C6F3-A805-DB6BCA032FE3}"/>
              </a:ext>
            </a:extLst>
          </p:cNvPr>
          <p:cNvSpPr txBox="1">
            <a:spLocks/>
          </p:cNvSpPr>
          <p:nvPr/>
        </p:nvSpPr>
        <p:spPr bwMode="auto">
          <a:xfrm>
            <a:off x="251520" y="0"/>
            <a:ext cx="7920880"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lnSpcReduction="100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lang="ru-RU" sz="2000" b="1" dirty="0">
                <a:solidFill>
                  <a:srgbClr val="444D26"/>
                </a:solidFill>
                <a:latin typeface="Arial" panose="020B0604020202020204" pitchFamily="34" charset="0"/>
              </a:rPr>
              <a:t>уведомить </a:t>
            </a:r>
            <a:r>
              <a:rPr lang="ru-RU" sz="2000" b="1" dirty="0">
                <a:solidFill>
                  <a:srgbClr val="C00000"/>
                </a:solidFill>
                <a:latin typeface="Arial" panose="020B0604020202020204" pitchFamily="34" charset="0"/>
              </a:rPr>
              <a:t>профсоюз</a:t>
            </a:r>
            <a:r>
              <a:rPr lang="ru-RU" sz="2000" b="1" dirty="0">
                <a:solidFill>
                  <a:srgbClr val="444D26"/>
                </a:solidFill>
                <a:latin typeface="Arial" panose="020B0604020202020204" pitchFamily="34" charset="0"/>
              </a:rPr>
              <a:t> о сокращении численности (штата) работников организации</a:t>
            </a:r>
          </a:p>
        </p:txBody>
      </p:sp>
    </p:spTree>
    <p:extLst>
      <p:ext uri="{BB962C8B-B14F-4D97-AF65-F5344CB8AC3E}">
        <p14:creationId xmlns:p14="http://schemas.microsoft.com/office/powerpoint/2010/main" val="1658657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A270B-2167-3F64-0938-CE5E1607ABDE}"/>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E4EA6C37-1888-1B07-6D84-493512BD3C22}"/>
              </a:ext>
            </a:extLst>
          </p:cNvPr>
          <p:cNvSpPr>
            <a:spLocks noGrp="1"/>
          </p:cNvSpPr>
          <p:nvPr>
            <p:ph idx="1"/>
          </p:nvPr>
        </p:nvSpPr>
        <p:spPr>
          <a:xfrm>
            <a:off x="35496" y="811062"/>
            <a:ext cx="9073008" cy="4352976"/>
          </a:xfrm>
        </p:spPr>
        <p:txBody>
          <a:bodyPr/>
          <a:lstStyle/>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увольнение работников, являющихся членами </a:t>
            </a:r>
            <a:r>
              <a:rPr kumimoji="0" lang="ru-RU" sz="1500" b="1" i="0" u="none" strike="noStrike" kern="1200" cap="none" spc="0" normalizeH="0" baseline="0" noProof="0" dirty="0">
                <a:ln>
                  <a:noFill/>
                </a:ln>
                <a:solidFill>
                  <a:prstClr val="black"/>
                </a:solidFill>
                <a:effectLst/>
                <a:uLnTx/>
                <a:uFillTx/>
                <a:latin typeface="Arial"/>
                <a:ea typeface="+mn-ea"/>
                <a:cs typeface="+mn-cs"/>
              </a:rPr>
              <a:t>профсоюза:</a:t>
            </a:r>
            <a:endParaRPr kumimoji="0" lang="ru-RU" sz="15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Arial"/>
                <a:ea typeface="+mn-ea"/>
                <a:cs typeface="+mn-cs"/>
              </a:rPr>
              <a:t>В связи с сокращением численности или штата работников организации, производится с </a:t>
            </a:r>
            <a:r>
              <a:rPr kumimoji="0" lang="ru-RU" sz="1500" b="1" i="0" u="none" strike="noStrike" kern="1200" cap="none" spc="0" normalizeH="0" baseline="0" noProof="0" dirty="0">
                <a:ln>
                  <a:noFill/>
                </a:ln>
                <a:solidFill>
                  <a:prstClr val="black"/>
                </a:solidFill>
                <a:effectLst/>
                <a:uLnTx/>
                <a:uFillTx/>
                <a:latin typeface="Arial"/>
                <a:ea typeface="+mn-ea"/>
                <a:cs typeface="+mn-cs"/>
              </a:rPr>
              <a:t>учетом мотивированного мнения выборного органа первичной профсоюзной организации (далее – профсоюз)( ч.1 ст. 373 ТК РФ).</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7 рабочих дней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рассматривает этот вопрос и направляет работодателю свое мотивированное мнение в письменной форме. </a:t>
            </a:r>
            <a:r>
              <a:rPr kumimoji="0" lang="ru-RU" sz="1500" b="1" i="0" u="none" strike="noStrike" kern="1200" cap="none" spc="0" normalizeH="0" baseline="0" noProof="0" dirty="0">
                <a:ln>
                  <a:noFill/>
                </a:ln>
                <a:solidFill>
                  <a:srgbClr val="E18407"/>
                </a:solidFill>
                <a:effectLst/>
                <a:uLnTx/>
                <a:uFillTx/>
                <a:latin typeface="Arial"/>
                <a:ea typeface="+mn-ea"/>
                <a:cs typeface="+mn-cs"/>
              </a:rPr>
              <a:t>ВАЖНО! </a:t>
            </a:r>
            <a:r>
              <a:rPr kumimoji="0" lang="ru-RU" sz="1500" b="0" i="0" u="none" strike="noStrike" kern="1200" cap="none" spc="0" normalizeH="0" baseline="0" noProof="0" dirty="0">
                <a:ln>
                  <a:noFill/>
                </a:ln>
                <a:solidFill>
                  <a:prstClr val="black"/>
                </a:solidFill>
                <a:effectLst/>
                <a:uLnTx/>
                <a:uFillTx/>
                <a:latin typeface="Arial"/>
                <a:ea typeface="+mn-ea"/>
                <a:cs typeface="+mn-cs"/>
              </a:rPr>
              <a:t>Мнение, не представленное в семидневный срок, работодателем не учитывается.</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3 рабочих дней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проводит консультации с работодателем в случае несогласия с решением работодателя. Результаты оформляются протоколом. </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По истечении 10 рабочих дней </a:t>
            </a:r>
            <a:r>
              <a:rPr kumimoji="0" lang="ru-RU" sz="1500" b="0" i="0" u="none" strike="noStrike" kern="1200" cap="none" spc="0" normalizeH="0" baseline="0" noProof="0" dirty="0">
                <a:ln>
                  <a:noFill/>
                </a:ln>
                <a:solidFill>
                  <a:prstClr val="black"/>
                </a:solidFill>
                <a:effectLst/>
                <a:uLnTx/>
                <a:uFillTx/>
                <a:latin typeface="Arial"/>
                <a:ea typeface="+mn-ea"/>
                <a:cs typeface="+mn-cs"/>
              </a:rPr>
              <a:t>со дня направления в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проекта приказа и копий документов, работодатель вправе принять окончательное решение, которое может быть обжаловано в ГИТ.</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10 рабочих дней </a:t>
            </a:r>
            <a:r>
              <a:rPr kumimoji="0" lang="ru-RU" sz="1500" b="0" i="0" u="none" strike="noStrike" kern="1200" cap="none" spc="0" normalizeH="0" baseline="0" noProof="0" dirty="0">
                <a:ln>
                  <a:noFill/>
                </a:ln>
                <a:solidFill>
                  <a:prstClr val="black"/>
                </a:solidFill>
                <a:effectLst/>
                <a:uLnTx/>
                <a:uFillTx/>
                <a:latin typeface="Arial"/>
                <a:ea typeface="+mn-ea"/>
                <a:cs typeface="+mn-cs"/>
              </a:rPr>
              <a:t>со дня получения жалобы (заявления) ГИТ рассматривает вопрос об увольнении и в случае признания его незаконным выдает работодателю обязательное для исполнения предписание о восстановлении работника на работе с оплатой вынужденного прогула.</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prstClr val="black"/>
              </a:solidFill>
              <a:effectLst/>
              <a:uLnTx/>
              <a:uFillTx/>
              <a:latin typeface="Arial"/>
              <a:ea typeface="+mn-ea"/>
              <a:cs typeface="+mn-cs"/>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Arial"/>
                <a:ea typeface="+mn-ea"/>
                <a:cs typeface="+mn-cs"/>
              </a:rPr>
              <a:t>Соблюдение процедуры не лишает работника или представляющий его интересы профсоюз обратится </a:t>
            </a:r>
            <a:r>
              <a:rPr kumimoji="0" lang="ru-RU" sz="1500" b="0" i="0" u="none" strike="noStrike" kern="1200" cap="none" spc="0" normalizeH="0" baseline="0" noProof="0" dirty="0">
                <a:ln>
                  <a:noFill/>
                </a:ln>
                <a:solidFill>
                  <a:srgbClr val="E18407"/>
                </a:solidFill>
                <a:effectLst/>
                <a:uLnTx/>
                <a:uFillTx/>
                <a:latin typeface="Arial"/>
                <a:ea typeface="+mn-ea"/>
                <a:cs typeface="+mn-cs"/>
              </a:rPr>
              <a:t>в суд</a:t>
            </a:r>
            <a:r>
              <a:rPr kumimoji="0" lang="ru-RU" sz="1500" b="0" i="0" u="none" strike="noStrike" kern="1200" cap="none" spc="0" normalizeH="0" baseline="0" noProof="0" dirty="0">
                <a:ln>
                  <a:noFill/>
                </a:ln>
                <a:solidFill>
                  <a:prstClr val="black"/>
                </a:solidFill>
                <a:effectLst/>
                <a:uLnTx/>
                <a:uFillTx/>
                <a:latin typeface="Arial"/>
                <a:ea typeface="+mn-ea"/>
                <a:cs typeface="+mn-cs"/>
              </a:rPr>
              <a:t>, а работодателя-обжаловать </a:t>
            </a:r>
            <a:r>
              <a:rPr kumimoji="0" lang="ru-RU" sz="1500" b="0" i="0" u="none" strike="noStrike" kern="1200" cap="none" spc="0" normalizeH="0" baseline="0" noProof="0" dirty="0">
                <a:ln>
                  <a:noFill/>
                </a:ln>
                <a:solidFill>
                  <a:srgbClr val="E18407"/>
                </a:solidFill>
                <a:effectLst/>
                <a:uLnTx/>
                <a:uFillTx/>
                <a:latin typeface="Arial"/>
                <a:ea typeface="+mn-ea"/>
                <a:cs typeface="+mn-cs"/>
              </a:rPr>
              <a:t>в суде </a:t>
            </a:r>
            <a:r>
              <a:rPr kumimoji="0" lang="ru-RU" sz="1500" b="0" i="0" u="none" strike="noStrike" kern="1200" cap="none" spc="0" normalizeH="0" baseline="0" noProof="0" dirty="0">
                <a:ln>
                  <a:noFill/>
                </a:ln>
                <a:solidFill>
                  <a:prstClr val="black"/>
                </a:solidFill>
                <a:effectLst/>
                <a:uLnTx/>
                <a:uFillTx/>
                <a:latin typeface="Arial"/>
                <a:ea typeface="+mn-ea"/>
                <a:cs typeface="+mn-cs"/>
              </a:rPr>
              <a:t>предписание ГИТ.</a:t>
            </a: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34894EA8-06C8-5C19-3267-768AB7180C9F}"/>
              </a:ext>
            </a:extLst>
          </p:cNvPr>
          <p:cNvSpPr txBox="1">
            <a:spLocks/>
          </p:cNvSpPr>
          <p:nvPr/>
        </p:nvSpPr>
        <p:spPr bwMode="auto">
          <a:xfrm>
            <a:off x="251520" y="195486"/>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Получить мотивированное мнение профсоюза при</a:t>
            </a:r>
          </a:p>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сокращении </a:t>
            </a:r>
            <a:r>
              <a:rPr kumimoji="0" lang="ru-RU" sz="16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rPr>
              <a:t>работника - члена профсоюза</a:t>
            </a:r>
            <a:endPar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endParaRPr>
          </a:p>
        </p:txBody>
      </p:sp>
    </p:spTree>
    <p:extLst>
      <p:ext uri="{BB962C8B-B14F-4D97-AF65-F5344CB8AC3E}">
        <p14:creationId xmlns:p14="http://schemas.microsoft.com/office/powerpoint/2010/main" val="802912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3B27-033E-C4FD-F3B5-6022D5CDDB2F}"/>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9CF7080D-491A-4566-0664-7B30ED12C0B2}"/>
              </a:ext>
            </a:extLst>
          </p:cNvPr>
          <p:cNvSpPr>
            <a:spLocks noGrp="1"/>
          </p:cNvSpPr>
          <p:nvPr>
            <p:ph idx="1"/>
          </p:nvPr>
        </p:nvSpPr>
        <p:spPr>
          <a:xfrm>
            <a:off x="-28576" y="627534"/>
            <a:ext cx="9073008" cy="4464496"/>
          </a:xfrm>
        </p:spPr>
        <p:txBody>
          <a:bodyPr/>
          <a:lstStyle/>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Напомню, что </a:t>
            </a:r>
            <a:r>
              <a:rPr kumimoji="0" lang="ru-RU" sz="17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помимо общего порядка </a:t>
            </a:r>
            <a:r>
              <a:rPr kumimoji="0" lang="ru-RU" sz="1700" b="1" i="0" u="none" strike="noStrike" kern="1200" cap="none" spc="0" normalizeH="0" baseline="0" noProof="0" dirty="0">
                <a:ln>
                  <a:noFill/>
                </a:ln>
                <a:solidFill>
                  <a:srgbClr val="C00000"/>
                </a:solidFill>
                <a:effectLst/>
                <a:uLnTx/>
                <a:uFillTx/>
                <a:latin typeface="Arial"/>
                <a:ea typeface="+mn-ea"/>
                <a:cs typeface="+mn-cs"/>
              </a:rPr>
              <a:t>увольнения работников, являющихся членами профсоюза, увольнение по сокращению численности или штата руководителей (их заместителей) выборных коллегиальных органов первичных профсоюзных организаций, выборных коллегиальных органов профсоюзных организаций структурных подразделений организаций (не ниже цеховых и приравненных к ним), не освобожденных от основной работы </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допускается </a:t>
            </a:r>
            <a:r>
              <a:rPr kumimoji="0" lang="ru-RU" sz="1700" b="1" i="0" u="sng" strike="noStrike" kern="1200" cap="none" spc="0" normalizeH="0" baseline="0" noProof="0" dirty="0">
                <a:ln>
                  <a:noFill/>
                </a:ln>
                <a:solidFill>
                  <a:srgbClr val="404040"/>
                </a:solidFill>
                <a:effectLst/>
                <a:uLnTx/>
                <a:uFillTx/>
                <a:latin typeface="Trebuchet MS"/>
                <a:ea typeface="+mn-ea"/>
                <a:cs typeface="+mn-cs"/>
              </a:rPr>
              <a:t>только с</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 предварительного </a:t>
            </a:r>
            <a:r>
              <a:rPr kumimoji="0" lang="ru-RU" sz="1700" b="1" i="0" u="sng" strike="noStrike" kern="1200" cap="none" spc="0" normalizeH="0" baseline="0" noProof="0" dirty="0">
                <a:ln>
                  <a:noFill/>
                </a:ln>
                <a:solidFill>
                  <a:srgbClr val="404040"/>
                </a:solidFill>
                <a:effectLst/>
                <a:uLnTx/>
                <a:uFillTx/>
                <a:latin typeface="Trebuchet MS"/>
                <a:ea typeface="+mn-ea"/>
                <a:cs typeface="+mn-cs"/>
              </a:rPr>
              <a:t>согласия </a:t>
            </a:r>
            <a:r>
              <a:rPr kumimoji="0" lang="ru-RU" sz="1700" b="1" i="0" u="none" strike="noStrike" kern="1200" cap="none" spc="0" normalizeH="0" baseline="0" noProof="0" dirty="0">
                <a:ln>
                  <a:noFill/>
                </a:ln>
                <a:solidFill>
                  <a:srgbClr val="C00000"/>
                </a:solidFill>
                <a:effectLst/>
                <a:uLnTx/>
                <a:uFillTx/>
                <a:latin typeface="Trebuchet MS"/>
                <a:ea typeface="+mn-ea"/>
                <a:cs typeface="+mn-cs"/>
              </a:rPr>
              <a:t>соответствующего </a:t>
            </a:r>
            <a:r>
              <a:rPr kumimoji="0" lang="ru-RU" sz="1700" b="1" i="0" u="sng" strike="noStrike" kern="1200" cap="none" spc="0" normalizeH="0" baseline="0" noProof="0" dirty="0">
                <a:ln>
                  <a:noFill/>
                </a:ln>
                <a:solidFill>
                  <a:srgbClr val="C00000"/>
                </a:solidFill>
                <a:effectLst/>
                <a:uLnTx/>
                <a:uFillTx/>
                <a:latin typeface="Trebuchet MS"/>
                <a:ea typeface="+mn-ea"/>
                <a:cs typeface="+mn-cs"/>
              </a:rPr>
              <a:t>вышестоящего</a:t>
            </a:r>
            <a:r>
              <a:rPr kumimoji="0" lang="ru-RU" sz="1700" b="1" i="0" u="none" strike="noStrike" kern="1200" cap="none" spc="0" normalizeH="0" baseline="0" noProof="0" dirty="0">
                <a:ln>
                  <a:noFill/>
                </a:ln>
                <a:solidFill>
                  <a:srgbClr val="C00000"/>
                </a:solidFill>
                <a:effectLst/>
                <a:uLnTx/>
                <a:uFillTx/>
                <a:latin typeface="Trebuchet MS"/>
                <a:ea typeface="+mn-ea"/>
                <a:cs typeface="+mn-cs"/>
              </a:rPr>
              <a:t> выборного профсоюзного органа</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 (далее – профсоюз).</a:t>
            </a:r>
            <a:br>
              <a:rPr kumimoji="0" lang="ru-RU" sz="1700" b="0" i="0" u="none" strike="noStrike" kern="1200" cap="none" spc="0" normalizeH="0" baseline="0" noProof="0" dirty="0">
                <a:ln>
                  <a:noFill/>
                </a:ln>
                <a:solidFill>
                  <a:srgbClr val="404040"/>
                </a:solidFill>
                <a:effectLst/>
                <a:uLnTx/>
                <a:uFillTx/>
                <a:latin typeface="Trebuchet MS"/>
                <a:ea typeface="+mn-ea"/>
                <a:cs typeface="+mn-cs"/>
              </a:rPr>
            </a:br>
            <a:r>
              <a:rPr kumimoji="0" lang="ru-RU" sz="1700" b="1" i="0" u="none" strike="noStrike" kern="1200" cap="none" spc="0" normalizeH="0" baseline="0" noProof="0" dirty="0">
                <a:ln>
                  <a:noFill/>
                </a:ln>
                <a:solidFill>
                  <a:srgbClr val="E18407"/>
                </a:solidFill>
                <a:effectLst/>
                <a:uLnTx/>
                <a:uFillTx/>
                <a:latin typeface="Arial"/>
                <a:ea typeface="+mn-ea"/>
                <a:cs typeface="+mn-cs"/>
              </a:rPr>
              <a:t>В течение 7 рабочих дней </a:t>
            </a:r>
            <a:r>
              <a:rPr kumimoji="0" lang="ru-RU" sz="17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700" b="0" i="0" u="none" strike="noStrike" kern="1200" cap="none" spc="0" normalizeH="0" baseline="0" noProof="0" dirty="0">
                <a:ln>
                  <a:noFill/>
                </a:ln>
                <a:solidFill>
                  <a:prstClr val="black"/>
                </a:solidFill>
                <a:effectLst/>
                <a:uLnTx/>
                <a:uFillTx/>
                <a:latin typeface="Arial"/>
                <a:ea typeface="+mn-ea"/>
                <a:cs typeface="+mn-cs"/>
              </a:rPr>
              <a:t> рассматривает этот вопрос и представляет в письменной форме работодателю свое решение </a:t>
            </a:r>
            <a:r>
              <a:rPr kumimoji="0" lang="ru-RU" sz="1700" b="1" i="0" u="none" strike="noStrike" kern="1200" cap="none" spc="0" normalizeH="0" baseline="0" noProof="0" dirty="0">
                <a:ln>
                  <a:noFill/>
                </a:ln>
                <a:solidFill>
                  <a:prstClr val="black"/>
                </a:solidFill>
                <a:effectLst/>
                <a:uLnTx/>
                <a:uFillTx/>
                <a:latin typeface="Arial"/>
                <a:ea typeface="+mn-ea"/>
                <a:cs typeface="+mn-cs"/>
              </a:rPr>
              <a:t>о согласии или несогласии</a:t>
            </a:r>
            <a:r>
              <a:rPr kumimoji="0" lang="ru-RU" sz="1700" b="0" i="0" u="none" strike="noStrike" kern="1200" cap="none" spc="0" normalizeH="0" baseline="0" noProof="0" dirty="0">
                <a:ln>
                  <a:noFill/>
                </a:ln>
                <a:solidFill>
                  <a:prstClr val="black"/>
                </a:solidFill>
                <a:effectLst/>
                <a:uLnTx/>
                <a:uFillTx/>
                <a:latin typeface="Arial"/>
                <a:ea typeface="+mn-ea"/>
                <a:cs typeface="+mn-cs"/>
              </a:rPr>
              <a:t> с данным увольнением.</a:t>
            </a:r>
          </a:p>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 </a:t>
            </a:r>
            <a:r>
              <a:rPr kumimoji="0" lang="ru-RU" sz="1700" b="1" i="0" u="none" strike="noStrike" kern="1200" cap="none" spc="0" normalizeH="0" baseline="0" noProof="0" dirty="0">
                <a:ln>
                  <a:noFill/>
                </a:ln>
                <a:solidFill>
                  <a:srgbClr val="C00000"/>
                </a:solidFill>
                <a:effectLst/>
                <a:uLnTx/>
                <a:uFillTx/>
                <a:latin typeface="Arial"/>
                <a:ea typeface="+mn-ea"/>
                <a:cs typeface="+mn-cs"/>
              </a:rPr>
              <a:t>ВАЖНО!</a:t>
            </a:r>
            <a:r>
              <a:rPr kumimoji="0" lang="ru-RU" sz="1700" b="1" i="0" u="none" strike="noStrike" kern="1200" cap="none" spc="0" normalizeH="0" baseline="0" noProof="0" dirty="0">
                <a:ln>
                  <a:noFill/>
                </a:ln>
                <a:solidFill>
                  <a:srgbClr val="E18407"/>
                </a:solidFill>
                <a:effectLst/>
                <a:uLnTx/>
                <a:uFillTx/>
                <a:latin typeface="Arial"/>
                <a:ea typeface="+mn-ea"/>
                <a:cs typeface="+mn-cs"/>
              </a:rPr>
              <a:t> </a:t>
            </a:r>
            <a:r>
              <a:rPr kumimoji="0" lang="ru-RU" sz="1700" b="0" i="0" u="none" strike="noStrike" kern="1200" cap="none" spc="0" normalizeH="0" baseline="0" noProof="0" dirty="0">
                <a:ln>
                  <a:noFill/>
                </a:ln>
                <a:solidFill>
                  <a:prstClr val="black"/>
                </a:solidFill>
                <a:effectLst/>
                <a:uLnTx/>
                <a:uFillTx/>
                <a:latin typeface="Arial"/>
                <a:ea typeface="+mn-ea"/>
                <a:cs typeface="+mn-cs"/>
              </a:rPr>
              <a:t>Работодатель вправе произвести увольнение:</a:t>
            </a:r>
          </a:p>
          <a:p>
            <a:pPr marL="257175" marR="0" lvl="0" indent="-257175" algn="l" defTabSz="342900" rtl="0" eaLnBrk="0" fontAlgn="base" latinLnBrk="0" hangingPunct="0">
              <a:lnSpc>
                <a:spcPct val="100000"/>
              </a:lnSpc>
              <a:spcBef>
                <a:spcPts val="0"/>
              </a:spcBef>
              <a:spcAft>
                <a:spcPts val="0"/>
              </a:spcAft>
              <a:buClr>
                <a:srgbClr val="A5B592"/>
              </a:buClr>
              <a:buSzPct val="80000"/>
              <a:buFontTx/>
              <a:buChar char="-"/>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 без учета решения профсоюза, если оно не поступило в </a:t>
            </a:r>
            <a:r>
              <a:rPr kumimoji="0" lang="ru-RU" sz="1700" b="0" i="0" u="none" strike="noStrike" kern="1200" cap="none" spc="0" normalizeH="0" baseline="0" noProof="0" dirty="0">
                <a:ln>
                  <a:noFill/>
                </a:ln>
                <a:solidFill>
                  <a:srgbClr val="C00000"/>
                </a:solidFill>
                <a:effectLst/>
                <a:uLnTx/>
                <a:uFillTx/>
                <a:latin typeface="Arial"/>
                <a:ea typeface="+mn-ea"/>
                <a:cs typeface="+mn-cs"/>
              </a:rPr>
              <a:t>семидневный срок;</a:t>
            </a:r>
          </a:p>
          <a:p>
            <a:pPr marL="257175" marR="0" lvl="0" indent="-257175" algn="l" defTabSz="342900" rtl="0" eaLnBrk="0" fontAlgn="base" latinLnBrk="0" hangingPunct="0">
              <a:lnSpc>
                <a:spcPct val="100000"/>
              </a:lnSpc>
              <a:spcBef>
                <a:spcPts val="0"/>
              </a:spcBef>
              <a:spcAft>
                <a:spcPts val="0"/>
              </a:spcAft>
              <a:buClr>
                <a:srgbClr val="A5B592"/>
              </a:buClr>
              <a:buSzPct val="80000"/>
              <a:buFontTx/>
              <a:buChar char="-"/>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a:t>
            </a:r>
            <a:r>
              <a:rPr kumimoji="0" lang="ru-RU" sz="1700" b="0" i="0" u="none" strike="noStrike" kern="1200" cap="none" spc="0" normalizeH="0" baseline="0" noProof="0" dirty="0">
                <a:ln>
                  <a:noFill/>
                </a:ln>
                <a:solidFill>
                  <a:srgbClr val="E18407"/>
                </a:solidFill>
                <a:effectLst/>
                <a:uLnTx/>
                <a:uFillTx/>
                <a:latin typeface="Arial"/>
                <a:ea typeface="+mn-ea"/>
                <a:cs typeface="+mn-cs"/>
              </a:rPr>
              <a:t> </a:t>
            </a:r>
            <a:r>
              <a:rPr kumimoji="0" lang="ru-RU" sz="1700" b="0" i="0" u="none" strike="noStrike" kern="1200" cap="none" spc="0" normalizeH="0" baseline="0" noProof="0" dirty="0">
                <a:ln>
                  <a:noFill/>
                </a:ln>
                <a:solidFill>
                  <a:prstClr val="black"/>
                </a:solidFill>
                <a:effectLst/>
                <a:uLnTx/>
                <a:uFillTx/>
                <a:latin typeface="Arial"/>
                <a:ea typeface="+mn-ea"/>
                <a:cs typeface="+mn-cs"/>
              </a:rPr>
              <a:t>если решение профсоюза </a:t>
            </a:r>
            <a:r>
              <a:rPr kumimoji="0" lang="ru-RU" sz="1700" b="1" i="0" u="sng" strike="noStrike" kern="1200" cap="none" spc="0" normalizeH="0" baseline="0" noProof="0" dirty="0">
                <a:ln>
                  <a:noFill/>
                </a:ln>
                <a:solidFill>
                  <a:prstClr val="black"/>
                </a:solidFill>
                <a:effectLst/>
                <a:uLnTx/>
                <a:uFillTx/>
                <a:latin typeface="Arial"/>
                <a:ea typeface="+mn-ea"/>
                <a:cs typeface="+mn-cs"/>
              </a:rPr>
              <a:t>о несогласии </a:t>
            </a:r>
            <a:r>
              <a:rPr kumimoji="0" lang="ru-RU" sz="1700" b="0" i="0" u="none" strike="noStrike" kern="1200" cap="none" spc="0" normalizeH="0" baseline="0" noProof="0" dirty="0">
                <a:ln>
                  <a:noFill/>
                </a:ln>
                <a:solidFill>
                  <a:prstClr val="black"/>
                </a:solidFill>
                <a:effectLst/>
                <a:uLnTx/>
                <a:uFillTx/>
                <a:latin typeface="Arial"/>
                <a:ea typeface="+mn-ea"/>
                <a:cs typeface="+mn-cs"/>
              </a:rPr>
              <a:t>с данным увольнением </a:t>
            </a:r>
            <a:r>
              <a:rPr kumimoji="0" lang="ru-RU" sz="1700" b="1" i="0" u="sng" strike="noStrike" kern="1200" cap="none" spc="0" normalizeH="0" baseline="0" noProof="0" dirty="0">
                <a:ln>
                  <a:noFill/>
                </a:ln>
                <a:solidFill>
                  <a:prstClr val="black"/>
                </a:solidFill>
                <a:effectLst/>
                <a:uLnTx/>
                <a:uFillTx/>
                <a:latin typeface="Arial"/>
                <a:ea typeface="+mn-ea"/>
                <a:cs typeface="+mn-cs"/>
              </a:rPr>
              <a:t>признано судом необоснованным </a:t>
            </a:r>
            <a:r>
              <a:rPr kumimoji="0" lang="ru-RU" sz="1700" b="0" i="0" u="none" strike="noStrike" kern="1200" cap="none" spc="0" normalizeH="0" baseline="0" noProof="0" dirty="0">
                <a:ln>
                  <a:noFill/>
                </a:ln>
                <a:solidFill>
                  <a:prstClr val="black"/>
                </a:solidFill>
                <a:effectLst/>
                <a:uLnTx/>
                <a:uFillTx/>
                <a:latin typeface="Arial"/>
                <a:ea typeface="+mn-ea"/>
                <a:cs typeface="+mn-cs"/>
              </a:rPr>
              <a:t>на основании заявления работодателя.</a:t>
            </a:r>
          </a:p>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Соблюдение процедуры не лишает работника или представляющий его интересы профсоюз обратится в суд.</a:t>
            </a:r>
            <a:endParaRPr kumimoji="0" lang="ru-RU" sz="1700" b="1" i="0" u="none" strike="noStrike" kern="1200" cap="none" spc="0" normalizeH="0" baseline="0" noProof="0" dirty="0">
              <a:ln>
                <a:noFill/>
              </a:ln>
              <a:solidFill>
                <a:srgbClr val="A5B592">
                  <a:lumMod val="75000"/>
                </a:srgbClr>
              </a:solidFill>
              <a:effectLst/>
              <a:uLnTx/>
              <a:uFillTx/>
              <a:latin typeface="Arial"/>
              <a:ea typeface="+mn-ea"/>
              <a:cs typeface="+mn-cs"/>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551C70B8-F3D0-BA11-419F-27D08BE74D0D}"/>
              </a:ext>
            </a:extLst>
          </p:cNvPr>
          <p:cNvSpPr txBox="1">
            <a:spLocks/>
          </p:cNvSpPr>
          <p:nvPr/>
        </p:nvSpPr>
        <p:spPr bwMode="auto">
          <a:xfrm>
            <a:off x="107504" y="5147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Получить мотивированное мнение профсоюза при</a:t>
            </a:r>
          </a:p>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сокращении </a:t>
            </a:r>
            <a:r>
              <a:rPr kumimoji="0" lang="ru-RU" sz="16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rPr>
              <a:t>работника - члена профсоюза</a:t>
            </a:r>
            <a:endPar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endParaRPr>
          </a:p>
        </p:txBody>
      </p:sp>
    </p:spTree>
    <p:extLst>
      <p:ext uri="{BB962C8B-B14F-4D97-AF65-F5344CB8AC3E}">
        <p14:creationId xmlns:p14="http://schemas.microsoft.com/office/powerpoint/2010/main" val="2955874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95FEE-DA0D-D8F7-86BB-8C4CEF18485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E9715703-0476-FFB5-B9A4-723803D8B1B1}"/>
              </a:ext>
            </a:extLst>
          </p:cNvPr>
          <p:cNvSpPr>
            <a:spLocks noGrp="1"/>
          </p:cNvSpPr>
          <p:nvPr>
            <p:ph idx="1"/>
          </p:nvPr>
        </p:nvSpPr>
        <p:spPr>
          <a:xfrm>
            <a:off x="-28576" y="627534"/>
            <a:ext cx="7408888" cy="4464496"/>
          </a:xfrm>
        </p:spPr>
        <p:txBody>
          <a:bodyPr/>
          <a:lstStyle/>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lang="ru-RU" sz="1700" b="1" dirty="0">
              <a:solidFill>
                <a:schemeClr val="tx1"/>
              </a:solidFill>
              <a:latin typeface="Arial" panose="020B0604020202020204" pitchFamily="34" charset="0"/>
              <a:cs typeface="Arial" panose="020B0604020202020204" pitchFamily="34" charset="0"/>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5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Работодатель имеет право расторгнуть трудовой договор </a:t>
            </a:r>
            <a:r>
              <a:rPr kumimoji="0" lang="ru-RU" sz="25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не позднее одного месяца со дня получения мотивированного мнения </a:t>
            </a:r>
            <a:r>
              <a:rPr kumimoji="0" lang="ru-RU" sz="25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выборного органа первичной профсоюзной организации.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5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В указанный период не засчитываются периоды временной нетрудоспособности работника, пребывания его в отпуске и другие периоды отсутствия работника, когда за ним сохраняется место работы (должность)</a:t>
            </a:r>
          </a:p>
          <a:p>
            <a:pPr algn="ctr"/>
            <a:endParaRPr lang="ru-RU" sz="25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401AC6E1-A135-7A08-D779-78E70960897D}"/>
              </a:ext>
            </a:extLst>
          </p:cNvPr>
          <p:cNvSpPr txBox="1">
            <a:spLocks/>
          </p:cNvSpPr>
          <p:nvPr/>
        </p:nvSpPr>
        <p:spPr bwMode="auto">
          <a:xfrm>
            <a:off x="107504" y="5147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Получить мотивированное мнение профсоюза при</a:t>
            </a:r>
          </a:p>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сокращении </a:t>
            </a:r>
            <a:r>
              <a:rPr kumimoji="0" lang="ru-RU" sz="16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rPr>
              <a:t>работника - члена профсоюза</a:t>
            </a:r>
            <a:endPar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endParaRPr>
          </a:p>
        </p:txBody>
      </p:sp>
    </p:spTree>
    <p:extLst>
      <p:ext uri="{BB962C8B-B14F-4D97-AF65-F5344CB8AC3E}">
        <p14:creationId xmlns:p14="http://schemas.microsoft.com/office/powerpoint/2010/main" val="2112597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95486"/>
            <a:ext cx="8568952" cy="4824536"/>
          </a:xfrm>
        </p:spPr>
        <p:txBody>
          <a:bodyPr/>
          <a:lstStyle/>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a:p>
            <a:pPr marL="0" indent="0" algn="ctr">
              <a:buNone/>
            </a:pPr>
            <a:r>
              <a:rPr lang="ru-RU" sz="4000" b="1" dirty="0">
                <a:solidFill>
                  <a:srgbClr val="C00000"/>
                </a:solidFill>
              </a:rPr>
              <a:t>ВЫПЛАТЫ ПРИ РАСТОРЖЕНИИ В СВЯЗИ С ЛИКВИДАЦИЕЙ И СОКРАЩЕНИЕМ</a:t>
            </a: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92852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95486"/>
            <a:ext cx="8568952" cy="4824536"/>
          </a:xfrm>
        </p:spPr>
        <p:txBody>
          <a:bodyPr/>
          <a:lstStyle/>
          <a:p>
            <a:pPr marL="0" indent="0" algn="ctr">
              <a:buNone/>
            </a:pPr>
            <a:r>
              <a:rPr lang="ru-RU" sz="2000" b="1" dirty="0">
                <a:solidFill>
                  <a:schemeClr val="accent3">
                    <a:lumMod val="50000"/>
                  </a:schemeClr>
                </a:solidFill>
              </a:rPr>
              <a:t>ДОПОЛНЕНА СТАТЬЯ 178 ТК РФ (с 13.08.2020)</a:t>
            </a:r>
          </a:p>
          <a:p>
            <a:pPr marL="0" indent="0" algn="ctr">
              <a:buNone/>
            </a:pPr>
            <a:r>
              <a:rPr lang="ru-RU" sz="1800" b="1" dirty="0">
                <a:solidFill>
                  <a:schemeClr val="tx1"/>
                </a:solidFill>
              </a:rPr>
              <a:t>ВЫПЛАТЫ ПРИ РАСТОРЖЕНИИ В СВЯЗИ С ЛИКВИДАЦИЕЙ И СОКРАЩЕНИЕМ</a:t>
            </a:r>
          </a:p>
          <a:p>
            <a:pPr marL="0" indent="0" algn="ctr">
              <a:buNone/>
            </a:pPr>
            <a:r>
              <a:rPr lang="ru-RU" sz="2000" b="1" dirty="0">
                <a:solidFill>
                  <a:srgbClr val="C00000"/>
                </a:solidFill>
              </a:rPr>
              <a:t>Уточнены сроки обращения работника за выплатой</a:t>
            </a:r>
          </a:p>
          <a:p>
            <a:pPr marL="0" indent="0" algn="ctr">
              <a:buNone/>
            </a:pPr>
            <a:r>
              <a:rPr lang="ru-RU" sz="2000" b="1" dirty="0">
                <a:solidFill>
                  <a:schemeClr val="accent3">
                    <a:lumMod val="50000"/>
                  </a:schemeClr>
                </a:solidFill>
              </a:rPr>
              <a:t>Выплаты работодателя</a:t>
            </a:r>
            <a:r>
              <a:rPr lang="en-US" sz="2000" b="1" dirty="0">
                <a:solidFill>
                  <a:schemeClr val="accent3">
                    <a:lumMod val="50000"/>
                  </a:schemeClr>
                </a:solidFill>
              </a:rPr>
              <a:t>:</a:t>
            </a:r>
          </a:p>
          <a:p>
            <a:pPr indent="342900" algn="just"/>
            <a:r>
              <a:rPr lang="ru-RU" sz="2000" dirty="0">
                <a:latin typeface="Times New Roman"/>
              </a:rPr>
              <a:t>выходное пособие в размере среднего месячного заработка</a:t>
            </a:r>
            <a:r>
              <a:rPr lang="en-US" sz="2000" dirty="0">
                <a:latin typeface="Times New Roman"/>
              </a:rPr>
              <a:t> (</a:t>
            </a:r>
            <a:r>
              <a:rPr lang="ru-RU" sz="2000" dirty="0">
                <a:latin typeface="Times New Roman"/>
              </a:rPr>
              <a:t>ликвидация и сокращение).</a:t>
            </a:r>
          </a:p>
          <a:p>
            <a:pPr indent="342900" algn="just"/>
            <a:r>
              <a:rPr lang="ru-RU" sz="2000" dirty="0">
                <a:latin typeface="Times New Roman"/>
              </a:rPr>
              <a:t>Если трудоустройство превышает один месяц, то за второй месяц со дня увольнения или его часть пропорционально периоду трудоустройства, приходящемуся на этот месяц, в размере среднего месячного заработка</a:t>
            </a:r>
            <a:r>
              <a:rPr lang="en-US" sz="2000" dirty="0">
                <a:latin typeface="Times New Roman"/>
              </a:rPr>
              <a:t> </a:t>
            </a:r>
            <a:r>
              <a:rPr lang="ru-RU" sz="2000" dirty="0">
                <a:latin typeface="Times New Roman"/>
              </a:rPr>
              <a:t>.</a:t>
            </a:r>
          </a:p>
          <a:p>
            <a:pPr indent="342900" algn="just"/>
            <a:r>
              <a:rPr lang="ru-RU" sz="2000" dirty="0">
                <a:latin typeface="Times New Roman"/>
              </a:rPr>
              <a:t>По решению центра занятости за третий месяц при условии постановки на учет в течение 14 дней. </a:t>
            </a:r>
          </a:p>
          <a:p>
            <a:pPr indent="342900" algn="just"/>
            <a:endParaRPr lang="ru-RU" sz="2000" dirty="0">
              <a:latin typeface="Times New Roman"/>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689453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95486"/>
            <a:ext cx="8568952" cy="4824536"/>
          </a:xfrm>
        </p:spPr>
        <p:txBody>
          <a:bodyPr/>
          <a:lstStyle/>
          <a:p>
            <a:pPr indent="0" algn="just">
              <a:buNone/>
            </a:pPr>
            <a:r>
              <a:rPr lang="ru-RU" sz="2000" b="1" dirty="0">
                <a:solidFill>
                  <a:schemeClr val="accent3">
                    <a:lumMod val="50000"/>
                  </a:schemeClr>
                </a:solidFill>
              </a:rPr>
              <a:t>ДОПОЛНЕНА СТАТЬЯ 318 ТК РФ  (для работников </a:t>
            </a:r>
            <a:r>
              <a:rPr lang="ru-RU" sz="2000" b="1" dirty="0">
                <a:solidFill>
                  <a:srgbClr val="C00000"/>
                </a:solidFill>
                <a:latin typeface="Times New Roman"/>
                <a:hlinkClick r:id="rId2">
                  <a:extLst>
                    <a:ext uri="{A12FA001-AC4F-418D-AE19-62706E023703}">
                      <ahyp:hlinkClr xmlns:ahyp="http://schemas.microsoft.com/office/drawing/2018/hyperlinkcolor" val="tx"/>
                    </a:ext>
                  </a:extLst>
                </a:hlinkClick>
              </a:rPr>
              <a:t>районах</a:t>
            </a:r>
            <a:r>
              <a:rPr lang="ru-RU" sz="2000" b="1" dirty="0">
                <a:solidFill>
                  <a:schemeClr val="accent3">
                    <a:lumMod val="50000"/>
                  </a:schemeClr>
                </a:solidFill>
                <a:latin typeface="Times New Roman"/>
              </a:rPr>
              <a:t> </a:t>
            </a:r>
            <a:r>
              <a:rPr lang="ru-RU" sz="2000" b="1" dirty="0">
                <a:solidFill>
                  <a:schemeClr val="accent3">
                    <a:lumMod val="50000"/>
                  </a:schemeClr>
                </a:solidFill>
              </a:rPr>
              <a:t>Крайнего Севера и приравненных к ним местностях </a:t>
            </a:r>
            <a:r>
              <a:rPr lang="ru-RU" sz="2000" b="1" dirty="0">
                <a:solidFill>
                  <a:schemeClr val="accent3">
                    <a:lumMod val="50000"/>
                  </a:schemeClr>
                </a:solidFill>
                <a:latin typeface="Times New Roman"/>
              </a:rPr>
              <a:t>(</a:t>
            </a:r>
            <a:r>
              <a:rPr lang="ru-RU" sz="2000" b="1" dirty="0">
                <a:solidFill>
                  <a:schemeClr val="accent3">
                    <a:lumMod val="50000"/>
                  </a:schemeClr>
                </a:solidFill>
              </a:rPr>
              <a:t>с 13.08.2020)</a:t>
            </a:r>
          </a:p>
          <a:p>
            <a:pPr marL="0" lvl="0" indent="0" algn="ctr">
              <a:buClr>
                <a:srgbClr val="418AB3"/>
              </a:buClr>
              <a:buNone/>
            </a:pPr>
            <a:r>
              <a:rPr lang="ru-RU" sz="1800" b="1" dirty="0">
                <a:solidFill>
                  <a:schemeClr val="tx1"/>
                </a:solidFill>
              </a:rPr>
              <a:t>ВЫПЛАТЫ ПРИ РАСТОРЖЕНИИ В СВЯЗИ С ЛИКВИДАЦИЕЙ И СОКР</a:t>
            </a:r>
            <a:r>
              <a:rPr lang="ru-RU" sz="1800" b="1" dirty="0">
                <a:solidFill>
                  <a:srgbClr val="F69200">
                    <a:lumMod val="50000"/>
                  </a:srgbClr>
                </a:solidFill>
              </a:rPr>
              <a:t>АЩЕНИЕМ</a:t>
            </a:r>
          </a:p>
          <a:p>
            <a:pPr marL="0" indent="0" algn="ctr">
              <a:spcBef>
                <a:spcPts val="0"/>
              </a:spcBef>
              <a:buNone/>
            </a:pPr>
            <a:r>
              <a:rPr lang="ru-RU" sz="2000" b="1" dirty="0">
                <a:solidFill>
                  <a:srgbClr val="C00000"/>
                </a:solidFill>
              </a:rPr>
              <a:t>Уточнены сроки обращения работника за выплатой</a:t>
            </a:r>
          </a:p>
          <a:p>
            <a:pPr marL="0" indent="0" algn="ctr">
              <a:spcBef>
                <a:spcPts val="0"/>
              </a:spcBef>
              <a:buNone/>
            </a:pPr>
            <a:r>
              <a:rPr lang="ru-RU" sz="2000" b="1" dirty="0">
                <a:solidFill>
                  <a:schemeClr val="accent3">
                    <a:lumMod val="50000"/>
                  </a:schemeClr>
                </a:solidFill>
              </a:rPr>
              <a:t>Выплаты работодателя</a:t>
            </a:r>
            <a:r>
              <a:rPr lang="en-US" sz="2000" b="1" dirty="0">
                <a:solidFill>
                  <a:schemeClr val="accent3">
                    <a:lumMod val="50000"/>
                  </a:schemeClr>
                </a:solidFill>
              </a:rPr>
              <a:t>:</a:t>
            </a:r>
          </a:p>
          <a:p>
            <a:pPr indent="342900" algn="just"/>
            <a:r>
              <a:rPr lang="ru-RU" sz="2000" dirty="0">
                <a:latin typeface="Times New Roman"/>
              </a:rPr>
              <a:t>выходное пособие в размере среднего месячного заработка</a:t>
            </a:r>
            <a:r>
              <a:rPr lang="en-US" sz="2000" dirty="0">
                <a:latin typeface="Times New Roman"/>
              </a:rPr>
              <a:t> (</a:t>
            </a:r>
            <a:r>
              <a:rPr lang="ru-RU" sz="2000" dirty="0">
                <a:latin typeface="Times New Roman"/>
              </a:rPr>
              <a:t>ликвидация и сокращение).</a:t>
            </a:r>
          </a:p>
          <a:p>
            <a:pPr indent="342900" algn="just"/>
            <a:r>
              <a:rPr lang="ru-RU" sz="2000" dirty="0">
                <a:latin typeface="Times New Roman"/>
              </a:rPr>
              <a:t>Если трудоустройство превышает один месяц, то за второй месяц со дня увольнения или его часть пропорционально периоду трудоустройства, приходящемуся на этот месяц, в размере среднего месячного заработка, а </a:t>
            </a:r>
            <a:r>
              <a:rPr lang="ru-RU" sz="2000" b="1" dirty="0">
                <a:solidFill>
                  <a:srgbClr val="C00000"/>
                </a:solidFill>
                <a:latin typeface="Times New Roman"/>
              </a:rPr>
              <a:t>также за третий месяц</a:t>
            </a:r>
            <a:r>
              <a:rPr lang="ru-RU" sz="2000" dirty="0">
                <a:solidFill>
                  <a:srgbClr val="C00000"/>
                </a:solidFill>
                <a:latin typeface="Times New Roman"/>
              </a:rPr>
              <a:t>.</a:t>
            </a:r>
          </a:p>
          <a:p>
            <a:pPr indent="342900" algn="just"/>
            <a:r>
              <a:rPr lang="ru-RU" sz="2000" dirty="0">
                <a:latin typeface="Times New Roman"/>
              </a:rPr>
              <a:t>По решению центра занятости за </a:t>
            </a:r>
            <a:r>
              <a:rPr lang="ru-RU" sz="2000" dirty="0">
                <a:solidFill>
                  <a:srgbClr val="C00000"/>
                </a:solidFill>
                <a:latin typeface="Times New Roman"/>
              </a:rPr>
              <a:t>четвертый, пятый, шестой  </a:t>
            </a:r>
            <a:r>
              <a:rPr lang="ru-RU" sz="2000" dirty="0">
                <a:latin typeface="Times New Roman"/>
              </a:rPr>
              <a:t>со дня увольнения месяц при условии постановки на учет в течение 14 дней. </a:t>
            </a:r>
          </a:p>
          <a:p>
            <a:pPr indent="342900" algn="just"/>
            <a:endParaRPr lang="ru-RU" sz="2000" dirty="0">
              <a:latin typeface="Times New Roman"/>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444247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95486"/>
            <a:ext cx="8712968" cy="4824536"/>
          </a:xfrm>
        </p:spPr>
        <p:txBody>
          <a:bodyPr/>
          <a:lstStyle/>
          <a:p>
            <a:pPr indent="0" algn="ctr">
              <a:buNone/>
            </a:pPr>
            <a:r>
              <a:rPr lang="ru-RU" sz="2000" b="1" dirty="0">
                <a:solidFill>
                  <a:schemeClr val="accent3">
                    <a:lumMod val="50000"/>
                  </a:schemeClr>
                </a:solidFill>
                <a:latin typeface="Times New Roman"/>
              </a:rPr>
              <a:t>СРОКИ ОБРАЩЕНИЯ ЗА ВЫПЛАТОЙ ВЫХОДНОГО ПОСОБИЯ</a:t>
            </a:r>
          </a:p>
          <a:p>
            <a:pPr indent="342900" algn="just"/>
            <a:r>
              <a:rPr lang="ru-RU" sz="2000" b="1" dirty="0">
                <a:solidFill>
                  <a:schemeClr val="tx1"/>
                </a:solidFill>
                <a:latin typeface="Times New Roman"/>
              </a:rPr>
              <a:t>в срок не позднее </a:t>
            </a:r>
            <a:r>
              <a:rPr lang="ru-RU" sz="2000" b="1" dirty="0">
                <a:solidFill>
                  <a:srgbClr val="C00000"/>
                </a:solidFill>
                <a:latin typeface="Times New Roman"/>
              </a:rPr>
              <a:t>пятнадцати </a:t>
            </a:r>
            <a:r>
              <a:rPr lang="ru-RU" sz="2000" b="1" u="sng" dirty="0">
                <a:solidFill>
                  <a:srgbClr val="C00000"/>
                </a:solidFill>
                <a:latin typeface="Times New Roman"/>
              </a:rPr>
              <a:t>рабочих</a:t>
            </a:r>
            <a:r>
              <a:rPr lang="ru-RU" sz="2000" b="1" dirty="0">
                <a:solidFill>
                  <a:srgbClr val="C00000"/>
                </a:solidFill>
                <a:latin typeface="Times New Roman"/>
              </a:rPr>
              <a:t> </a:t>
            </a:r>
            <a:r>
              <a:rPr lang="ru-RU" sz="2000" b="1" dirty="0">
                <a:solidFill>
                  <a:schemeClr val="tx1"/>
                </a:solidFill>
                <a:latin typeface="Times New Roman"/>
              </a:rPr>
              <a:t>дней после окончания </a:t>
            </a:r>
            <a:r>
              <a:rPr lang="ru-RU" sz="2000" b="1" u="sng" dirty="0">
                <a:solidFill>
                  <a:srgbClr val="C00000"/>
                </a:solidFill>
                <a:latin typeface="Times New Roman"/>
              </a:rPr>
              <a:t>второго </a:t>
            </a:r>
            <a:r>
              <a:rPr lang="ru-RU" sz="2000" b="1" dirty="0">
                <a:solidFill>
                  <a:schemeClr val="tx1"/>
                </a:solidFill>
                <a:latin typeface="Times New Roman"/>
              </a:rPr>
              <a:t>месяца со дня увольнения</a:t>
            </a:r>
          </a:p>
          <a:p>
            <a:pPr indent="342900" algn="just"/>
            <a:r>
              <a:rPr lang="ru-RU" sz="2000" b="1" dirty="0">
                <a:solidFill>
                  <a:schemeClr val="tx1"/>
                </a:solidFill>
                <a:latin typeface="Times New Roman"/>
              </a:rPr>
              <a:t>не позднее </a:t>
            </a:r>
            <a:r>
              <a:rPr lang="ru-RU" sz="2000" b="1" dirty="0">
                <a:solidFill>
                  <a:srgbClr val="C00000"/>
                </a:solidFill>
                <a:latin typeface="Times New Roman"/>
              </a:rPr>
              <a:t>пятнадцати </a:t>
            </a:r>
            <a:r>
              <a:rPr lang="ru-RU" sz="2000" b="1" u="sng" dirty="0">
                <a:solidFill>
                  <a:srgbClr val="C00000"/>
                </a:solidFill>
                <a:latin typeface="Times New Roman"/>
              </a:rPr>
              <a:t>рабочих</a:t>
            </a:r>
            <a:r>
              <a:rPr lang="ru-RU" sz="2000" b="1" dirty="0">
                <a:solidFill>
                  <a:srgbClr val="C00000"/>
                </a:solidFill>
                <a:latin typeface="Times New Roman"/>
              </a:rPr>
              <a:t> </a:t>
            </a:r>
            <a:r>
              <a:rPr lang="ru-RU" sz="2000" b="1" dirty="0">
                <a:solidFill>
                  <a:schemeClr val="tx1"/>
                </a:solidFill>
                <a:latin typeface="Times New Roman"/>
              </a:rPr>
              <a:t>дней после окончания </a:t>
            </a:r>
            <a:r>
              <a:rPr lang="ru-RU" sz="2000" b="1" u="sng" dirty="0">
                <a:solidFill>
                  <a:srgbClr val="C00000"/>
                </a:solidFill>
                <a:latin typeface="Times New Roman"/>
              </a:rPr>
              <a:t>третьего</a:t>
            </a:r>
            <a:r>
              <a:rPr lang="ru-RU" sz="2000" b="1" dirty="0">
                <a:solidFill>
                  <a:srgbClr val="FF0000"/>
                </a:solidFill>
                <a:latin typeface="Times New Roman"/>
              </a:rPr>
              <a:t> </a:t>
            </a:r>
            <a:r>
              <a:rPr lang="ru-RU" sz="2000" b="1" dirty="0">
                <a:solidFill>
                  <a:schemeClr val="tx1"/>
                </a:solidFill>
                <a:latin typeface="Times New Roman"/>
              </a:rPr>
              <a:t>месяца со дня увольнения и </a:t>
            </a:r>
            <a:r>
              <a:rPr lang="ru-RU" sz="2000" b="1" u="sng" dirty="0">
                <a:solidFill>
                  <a:srgbClr val="C00000"/>
                </a:solidFill>
                <a:latin typeface="Times New Roman"/>
              </a:rPr>
              <a:t>после принятия решения органом службы занятости населения (ст. 178 ТК РФ). </a:t>
            </a:r>
            <a:r>
              <a:rPr lang="ru-RU" sz="2000" dirty="0">
                <a:solidFill>
                  <a:schemeClr val="tx1"/>
                </a:solidFill>
                <a:latin typeface="Times New Roman"/>
              </a:rPr>
              <a:t>в исключительных случаях</a:t>
            </a:r>
          </a:p>
          <a:p>
            <a:pPr indent="342900" algn="just">
              <a:buClr>
                <a:srgbClr val="418AB3"/>
              </a:buClr>
            </a:pPr>
            <a:r>
              <a:rPr lang="ru-RU" sz="2000" b="1" dirty="0">
                <a:solidFill>
                  <a:srgbClr val="000000"/>
                </a:solidFill>
                <a:latin typeface="Times New Roman"/>
              </a:rPr>
              <a:t>не позднее </a:t>
            </a:r>
            <a:r>
              <a:rPr lang="ru-RU" sz="2000" b="1" dirty="0">
                <a:solidFill>
                  <a:srgbClr val="C00000"/>
                </a:solidFill>
                <a:latin typeface="Times New Roman"/>
              </a:rPr>
              <a:t>пятнадцати </a:t>
            </a:r>
            <a:r>
              <a:rPr lang="ru-RU" sz="2000" b="1" u="sng" dirty="0">
                <a:solidFill>
                  <a:srgbClr val="C00000"/>
                </a:solidFill>
                <a:latin typeface="Times New Roman"/>
              </a:rPr>
              <a:t>рабочих</a:t>
            </a:r>
            <a:r>
              <a:rPr lang="ru-RU" sz="2000" b="1" dirty="0">
                <a:solidFill>
                  <a:srgbClr val="C00000"/>
                </a:solidFill>
                <a:latin typeface="Times New Roman"/>
              </a:rPr>
              <a:t> </a:t>
            </a:r>
            <a:r>
              <a:rPr lang="ru-RU" sz="2000" b="1" dirty="0">
                <a:solidFill>
                  <a:srgbClr val="000000"/>
                </a:solidFill>
                <a:latin typeface="Times New Roman"/>
              </a:rPr>
              <a:t>дней после окончания соответственно второго и третьего месяцев со дня увольнения </a:t>
            </a:r>
            <a:r>
              <a:rPr lang="ru-RU" sz="2000" b="1" u="sng" dirty="0">
                <a:solidFill>
                  <a:srgbClr val="C00000"/>
                </a:solidFill>
                <a:latin typeface="Times New Roman"/>
              </a:rPr>
              <a:t>(ст. 318 ТК РФ).</a:t>
            </a:r>
          </a:p>
          <a:p>
            <a:pPr indent="342900" algn="just"/>
            <a:r>
              <a:rPr lang="ru-RU" sz="2000" b="1" dirty="0">
                <a:solidFill>
                  <a:schemeClr val="tx1"/>
                </a:solidFill>
                <a:latin typeface="Times New Roman"/>
              </a:rPr>
              <a:t>не позднее </a:t>
            </a:r>
            <a:r>
              <a:rPr lang="ru-RU" sz="2000" b="1" dirty="0">
                <a:solidFill>
                  <a:srgbClr val="C00000"/>
                </a:solidFill>
                <a:latin typeface="Times New Roman"/>
              </a:rPr>
              <a:t>пятнадцати </a:t>
            </a:r>
            <a:r>
              <a:rPr lang="ru-RU" sz="2000" b="1" u="sng" dirty="0">
                <a:solidFill>
                  <a:srgbClr val="C00000"/>
                </a:solidFill>
                <a:latin typeface="Times New Roman"/>
              </a:rPr>
              <a:t>рабочих</a:t>
            </a:r>
            <a:r>
              <a:rPr lang="ru-RU" sz="2000" b="1" dirty="0">
                <a:solidFill>
                  <a:srgbClr val="C00000"/>
                </a:solidFill>
                <a:latin typeface="Times New Roman"/>
              </a:rPr>
              <a:t> </a:t>
            </a:r>
            <a:r>
              <a:rPr lang="ru-RU" sz="2000" b="1" dirty="0">
                <a:solidFill>
                  <a:schemeClr val="tx1"/>
                </a:solidFill>
                <a:latin typeface="Times New Roman"/>
              </a:rPr>
              <a:t>дней после окончания соответственно </a:t>
            </a:r>
            <a:r>
              <a:rPr lang="ru-RU" sz="2000" b="1" dirty="0">
                <a:solidFill>
                  <a:srgbClr val="C00000"/>
                </a:solidFill>
                <a:latin typeface="Times New Roman"/>
              </a:rPr>
              <a:t>четвертого, пятого и шестого </a:t>
            </a:r>
            <a:r>
              <a:rPr lang="ru-RU" sz="2000" b="1" dirty="0">
                <a:solidFill>
                  <a:schemeClr val="tx1"/>
                </a:solidFill>
                <a:latin typeface="Times New Roman"/>
              </a:rPr>
              <a:t>месяцев со дня увольнения и </a:t>
            </a:r>
            <a:r>
              <a:rPr lang="ru-RU" sz="2000" b="1" u="sng" dirty="0">
                <a:solidFill>
                  <a:srgbClr val="C00000"/>
                </a:solidFill>
                <a:latin typeface="Times New Roman"/>
              </a:rPr>
              <a:t>после принятия решения органом службы занятости населения  (ст. 318 ТК РФ). </a:t>
            </a:r>
            <a:r>
              <a:rPr lang="ru-RU" sz="2000" dirty="0">
                <a:solidFill>
                  <a:srgbClr val="C00000"/>
                </a:solidFill>
                <a:latin typeface="Times New Roman"/>
              </a:rPr>
              <a:t> </a:t>
            </a:r>
            <a:r>
              <a:rPr lang="ru-RU" sz="2000" dirty="0">
                <a:solidFill>
                  <a:schemeClr val="tx1"/>
                </a:solidFill>
                <a:latin typeface="Times New Roman"/>
              </a:rPr>
              <a:t>в исключительных случаях.</a:t>
            </a:r>
          </a:p>
          <a:p>
            <a:pPr indent="0" algn="just">
              <a:buNone/>
            </a:pPr>
            <a:endParaRPr lang="ru-RU" sz="1800" dirty="0"/>
          </a:p>
          <a:p>
            <a:pPr indent="342900" algn="just"/>
            <a:endParaRPr lang="ru-RU" sz="1800" b="1" u="sng" dirty="0">
              <a:solidFill>
                <a:srgbClr val="FF0000"/>
              </a:solidFill>
              <a:latin typeface="Times New Roman"/>
            </a:endParaRPr>
          </a:p>
          <a:p>
            <a:endParaRPr lang="ru-RU" dirty="0"/>
          </a:p>
        </p:txBody>
      </p:sp>
    </p:spTree>
    <p:extLst>
      <p:ext uri="{BB962C8B-B14F-4D97-AF65-F5344CB8AC3E}">
        <p14:creationId xmlns:p14="http://schemas.microsoft.com/office/powerpoint/2010/main" val="33559134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67688" y="183661"/>
            <a:ext cx="8784976" cy="4824536"/>
          </a:xfrm>
        </p:spPr>
        <p:txBody>
          <a:bodyPr/>
          <a:lstStyle/>
          <a:p>
            <a:endParaRPr lang="ru-RU" b="1" i="1" dirty="0"/>
          </a:p>
          <a:p>
            <a:pPr algn="just"/>
            <a:r>
              <a:rPr lang="ru-RU" sz="1700" dirty="0">
                <a:solidFill>
                  <a:srgbClr val="C00000"/>
                </a:solidFill>
              </a:rPr>
              <a:t>(ст. 178) </a:t>
            </a:r>
            <a:r>
              <a:rPr lang="ru-RU" sz="1700" dirty="0"/>
              <a:t>Работодатель взамен выплат среднего месячного заработка за период трудоустройства (</a:t>
            </a:r>
            <a:r>
              <a:rPr lang="ru-RU" sz="1700" dirty="0">
                <a:hlinkClick r:id="rId2"/>
              </a:rPr>
              <a:t>части вторая</a:t>
            </a:r>
            <a:r>
              <a:rPr lang="ru-RU" sz="1700" dirty="0"/>
              <a:t> и </a:t>
            </a:r>
            <a:r>
              <a:rPr lang="ru-RU" sz="1700" dirty="0">
                <a:hlinkClick r:id="rId3"/>
              </a:rPr>
              <a:t>третья</a:t>
            </a:r>
            <a:r>
              <a:rPr lang="ru-RU" sz="1700" dirty="0"/>
              <a:t> настоящей статьи) </a:t>
            </a:r>
            <a:r>
              <a:rPr lang="ru-RU" sz="1700" b="1" u="sng" dirty="0">
                <a:solidFill>
                  <a:srgbClr val="C00000"/>
                </a:solidFill>
              </a:rPr>
              <a:t>вправе</a:t>
            </a:r>
            <a:r>
              <a:rPr lang="ru-RU" sz="1700" dirty="0"/>
              <a:t> выплатить работнику единовременную компенсацию в размере двукратного среднего месячного заработка, </a:t>
            </a:r>
            <a:r>
              <a:rPr lang="ru-RU" sz="1700" b="1" dirty="0"/>
              <a:t>если предусмотрит эти выплаты </a:t>
            </a:r>
            <a:r>
              <a:rPr lang="ru-RU" sz="1700" b="1" dirty="0">
                <a:solidFill>
                  <a:srgbClr val="C00000"/>
                </a:solidFill>
                <a:latin typeface="Times New Roman"/>
              </a:rPr>
              <a:t>Трудовым договором или коллективным договором (ч.8.ст 178).</a:t>
            </a:r>
            <a:r>
              <a:rPr lang="ru-RU" sz="1700" dirty="0">
                <a:solidFill>
                  <a:srgbClr val="C00000"/>
                </a:solidFill>
              </a:rPr>
              <a:t> </a:t>
            </a:r>
            <a:r>
              <a:rPr lang="ru-RU" sz="1700" dirty="0"/>
              <a:t>Если работнику уже была произведена выплата среднего месячного заработка за второй месяц со дня увольнения, единовременная компенсация выплачивается ему с зачетом указанной выплаты.</a:t>
            </a:r>
          </a:p>
          <a:p>
            <a:pPr algn="just"/>
            <a:r>
              <a:rPr lang="ru-RU" sz="1800" dirty="0">
                <a:solidFill>
                  <a:srgbClr val="FF0000"/>
                </a:solidFill>
              </a:rPr>
              <a:t>(</a:t>
            </a:r>
            <a:r>
              <a:rPr lang="ru-RU" sz="1800" dirty="0">
                <a:solidFill>
                  <a:srgbClr val="C00000"/>
                </a:solidFill>
              </a:rPr>
              <a:t>ст. 318 Район крайнего севера и приравненных к ним местностям)</a:t>
            </a:r>
            <a:r>
              <a:rPr lang="ru-RU" sz="1800" dirty="0"/>
              <a:t>Работодатель взамен выплат среднего месячного заработка за период трудоустройства (</a:t>
            </a:r>
            <a:r>
              <a:rPr lang="ru-RU" sz="1800" dirty="0">
                <a:hlinkClick r:id="rId4"/>
              </a:rPr>
              <a:t>части вторая</a:t>
            </a:r>
            <a:r>
              <a:rPr lang="ru-RU" sz="1800" dirty="0"/>
              <a:t> и </a:t>
            </a:r>
            <a:r>
              <a:rPr lang="ru-RU" sz="1800" dirty="0">
                <a:hlinkClick r:id="rId5"/>
              </a:rPr>
              <a:t>третья</a:t>
            </a:r>
            <a:r>
              <a:rPr lang="ru-RU" sz="1800" dirty="0"/>
              <a:t> настоящей статьи) </a:t>
            </a:r>
            <a:r>
              <a:rPr lang="ru-RU" sz="1800" b="1" dirty="0">
                <a:solidFill>
                  <a:srgbClr val="C00000"/>
                </a:solidFill>
              </a:rPr>
              <a:t>вправе </a:t>
            </a:r>
            <a:r>
              <a:rPr lang="ru-RU" sz="1800" dirty="0"/>
              <a:t>выплатить работнику единовременную компенсацию в размере </a:t>
            </a:r>
            <a:r>
              <a:rPr lang="ru-RU" sz="1800" b="1" dirty="0"/>
              <a:t>пятикратного</a:t>
            </a:r>
            <a:r>
              <a:rPr lang="ru-RU" sz="1800" dirty="0"/>
              <a:t> </a:t>
            </a:r>
            <a:r>
              <a:rPr lang="ru-RU" sz="1800" b="1" dirty="0"/>
              <a:t>среднего месячного заработка</a:t>
            </a:r>
            <a:r>
              <a:rPr lang="ru-RU" sz="1800" dirty="0"/>
              <a:t>. Если работнику уже были произведены выплаты среднего месячного заработка за второй, третий, четвертый или пятый месяц со дня увольнения, единовременная компенсация выплачивается ему с зачетом указанных выплат.</a:t>
            </a:r>
          </a:p>
          <a:p>
            <a:endParaRPr lang="ru-RU" dirty="0"/>
          </a:p>
        </p:txBody>
      </p:sp>
    </p:spTree>
    <p:extLst>
      <p:ext uri="{BB962C8B-B14F-4D97-AF65-F5344CB8AC3E}">
        <p14:creationId xmlns:p14="http://schemas.microsoft.com/office/powerpoint/2010/main" val="4264195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60123-A7AD-2DD4-D6B1-23FA58817CDB}"/>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222886ED-C8A1-C307-635E-EF3268EC9D98}"/>
              </a:ext>
            </a:extLst>
          </p:cNvPr>
          <p:cNvSpPr>
            <a:spLocks noGrp="1"/>
          </p:cNvSpPr>
          <p:nvPr>
            <p:ph idx="1"/>
          </p:nvPr>
        </p:nvSpPr>
        <p:spPr>
          <a:xfrm>
            <a:off x="179512" y="195486"/>
            <a:ext cx="6984776" cy="4824536"/>
          </a:xfrm>
        </p:spPr>
        <p:txBody>
          <a:bodyPr/>
          <a:lstStyle/>
          <a:p>
            <a:endParaRPr lang="ru-RU" b="1" i="1" dirty="0"/>
          </a:p>
          <a:p>
            <a:pPr algn="just"/>
            <a:r>
              <a:rPr lang="ru-RU" sz="2200" dirty="0">
                <a:solidFill>
                  <a:srgbClr val="FF0000"/>
                </a:solidFill>
              </a:rPr>
              <a:t>(ст. 178) </a:t>
            </a:r>
            <a:r>
              <a:rPr lang="ru-RU" sz="2200" dirty="0"/>
              <a:t>При расторжении трудового договора в связи с ликвидацией организации (пункт 1 части первой статьи 81 настоящего Кодекса) </a:t>
            </a:r>
            <a:r>
              <a:rPr lang="ru-RU" sz="2200" b="1" dirty="0"/>
              <a:t>либо сокращением численности или штата работников </a:t>
            </a:r>
            <a:r>
              <a:rPr lang="ru-RU" sz="2200" dirty="0"/>
              <a:t>организации (пункт 2 части первой статьи 81 настоящего Кодекса) </a:t>
            </a:r>
            <a:r>
              <a:rPr lang="ru-RU" sz="2200" b="1" dirty="0">
                <a:solidFill>
                  <a:srgbClr val="C00000"/>
                </a:solidFill>
              </a:rPr>
              <a:t>работникам, которые на день увольнения работали по совместительству</a:t>
            </a:r>
            <a:r>
              <a:rPr lang="ru-RU" sz="2200" dirty="0"/>
              <a:t> и продолжили выполнение соответствующей работы </a:t>
            </a:r>
            <a:r>
              <a:rPr lang="ru-RU" sz="2200" b="1" dirty="0">
                <a:solidFill>
                  <a:srgbClr val="C00000"/>
                </a:solidFill>
              </a:rPr>
              <a:t>после увольнения с основной работы</a:t>
            </a:r>
            <a:r>
              <a:rPr lang="ru-RU" sz="2200" dirty="0"/>
              <a:t>, </a:t>
            </a:r>
            <a:r>
              <a:rPr lang="ru-RU" sz="2200" b="1" u="sng" dirty="0">
                <a:solidFill>
                  <a:srgbClr val="C00000"/>
                </a:solidFill>
              </a:rPr>
              <a:t>предоставляются гарантии, предусмотренные </a:t>
            </a:r>
            <a:r>
              <a:rPr lang="ru-RU" sz="2200" b="1" u="sng" dirty="0">
                <a:solidFill>
                  <a:schemeClr val="tx1"/>
                </a:solidFill>
              </a:rPr>
              <a:t>частями первой - третьей </a:t>
            </a:r>
            <a:r>
              <a:rPr lang="ru-RU" sz="2200" b="1" u="sng" dirty="0">
                <a:solidFill>
                  <a:srgbClr val="C00000"/>
                </a:solidFill>
              </a:rPr>
              <a:t>настоящей статьи, в порядке, установленном настоящей статьей</a:t>
            </a:r>
            <a:r>
              <a:rPr lang="ru-RU" sz="2200" dirty="0"/>
              <a:t>.</a:t>
            </a:r>
          </a:p>
          <a:p>
            <a:endParaRPr lang="ru-RU" dirty="0"/>
          </a:p>
        </p:txBody>
      </p:sp>
    </p:spTree>
    <p:extLst>
      <p:ext uri="{BB962C8B-B14F-4D97-AF65-F5344CB8AC3E}">
        <p14:creationId xmlns:p14="http://schemas.microsoft.com/office/powerpoint/2010/main" val="3103339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7C783-88DF-FB0F-78D3-464833273808}"/>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BC07508B-DE2B-4F81-632F-E4FA65EB9C7C}"/>
              </a:ext>
            </a:extLst>
          </p:cNvPr>
          <p:cNvSpPr>
            <a:spLocks noGrp="1"/>
          </p:cNvSpPr>
          <p:nvPr>
            <p:ph idx="1"/>
          </p:nvPr>
        </p:nvSpPr>
        <p:spPr>
          <a:xfrm>
            <a:off x="179512" y="195486"/>
            <a:ext cx="6984776" cy="4824536"/>
          </a:xfrm>
        </p:spPr>
        <p:txBody>
          <a:bodyPr/>
          <a:lstStyle/>
          <a:p>
            <a:endParaRPr lang="ru-RU" b="1" i="1" dirty="0"/>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Аналогичной нормой (частью 4) </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1" i="0" u="sng"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дополнена  статья 318 ТК РФ.</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1" i="0" u="sng" strike="noStrike" kern="1200" cap="none" spc="0" normalizeH="0" baseline="0" noProof="0" dirty="0">
                <a:ln>
                  <a:noFill/>
                </a:ln>
                <a:solidFill>
                  <a:srgbClr val="F3A447">
                    <a:lumMod val="75000"/>
                  </a:srgbClr>
                </a:solidFill>
                <a:effectLst/>
                <a:uLnTx/>
                <a:uFillTx/>
                <a:latin typeface="Arial" panose="020B0604020202020204" pitchFamily="34" charset="0"/>
                <a:ea typeface="+mn-ea"/>
                <a:cs typeface="Arial" panose="020B0604020202020204" pitchFamily="34" charset="0"/>
              </a:rPr>
              <a:t> </a:t>
            </a:r>
            <a:r>
              <a:rPr kumimoji="0" lang="ru-RU"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Государственные гарантии работнику, увольняемому в связи с ликвидацией организации либо сокращением численности или штата работников организации</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(вступила в силу с 11.08.2025 г.)</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1" u="none" strike="noStrike" kern="1200" cap="none" spc="0" normalizeH="0" baseline="0" noProof="0" dirty="0">
                <a:ln>
                  <a:noFill/>
                </a:ln>
                <a:solidFill>
                  <a:prstClr val="black"/>
                </a:solidFill>
                <a:effectLst/>
                <a:uLnTx/>
                <a:uFillTx/>
                <a:latin typeface="Trebuchet MS"/>
                <a:ea typeface="+mn-ea"/>
                <a:cs typeface="Arial" panose="020B0604020202020204" pitchFamily="34" charset="0"/>
              </a:rPr>
              <a:t>При расторжении трудового договора в связи с ликвидацией организации (пункт 1 части первой статьи 81 настоящего Кодекса) либо сокращением численности или штата работников организации (пункт 2 части первой статьи 81 настоящего Кодекса) работникам, которые на день увольнения работали по совместительству и продолжили выполнение соответствующей работы после увольнения с основной работы, предоставляются гарантии, предусмотренные частями первой - третьей настоящей статьи, в порядке, установленном настоящей статьей.</a:t>
            </a:r>
          </a:p>
          <a:p>
            <a:endParaRPr lang="ru-RU" dirty="0"/>
          </a:p>
        </p:txBody>
      </p:sp>
    </p:spTree>
    <p:extLst>
      <p:ext uri="{BB962C8B-B14F-4D97-AF65-F5344CB8AC3E}">
        <p14:creationId xmlns:p14="http://schemas.microsoft.com/office/powerpoint/2010/main" val="829950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59482"/>
            <a:ext cx="8568952" cy="4824536"/>
          </a:xfrm>
        </p:spPr>
        <p:txBody>
          <a:bodyPr/>
          <a:lstStyle/>
          <a:p>
            <a:r>
              <a:rPr lang="ru-RU" sz="1700" b="1" dirty="0">
                <a:solidFill>
                  <a:schemeClr val="tx1"/>
                </a:solidFill>
              </a:rPr>
              <a:t>Трудовым кодексом установлены </a:t>
            </a:r>
            <a:r>
              <a:rPr lang="ru-RU" sz="1700" b="1" dirty="0">
                <a:solidFill>
                  <a:srgbClr val="C00000"/>
                </a:solidFill>
              </a:rPr>
              <a:t>ограничения</a:t>
            </a:r>
            <a:r>
              <a:rPr lang="ru-RU" sz="1700" b="1" dirty="0">
                <a:solidFill>
                  <a:schemeClr val="tx1"/>
                </a:solidFill>
              </a:rPr>
              <a:t> на выплаты выходного  пособия в повышенном размере и в других случаях, не установленных ТК (ст. 349.3)</a:t>
            </a:r>
          </a:p>
          <a:p>
            <a:pPr indent="342900" algn="just"/>
            <a:r>
              <a:rPr lang="ru-RU" sz="1800" dirty="0">
                <a:latin typeface="Times New Roman"/>
              </a:rPr>
              <a:t>руководители, их заместители, главные бухгалтеры и заключившие трудовые договоры члены коллегиальных исполнительных органов государственных корпораций, государственных компаний, а также хозяйственных обществ – более </a:t>
            </a:r>
            <a:r>
              <a:rPr lang="ru-RU" sz="1800" b="1" dirty="0">
                <a:solidFill>
                  <a:srgbClr val="C00000"/>
                </a:solidFill>
                <a:latin typeface="Times New Roman"/>
              </a:rPr>
              <a:t>50</a:t>
            </a:r>
            <a:r>
              <a:rPr lang="en-US" sz="1800" b="1" dirty="0">
                <a:solidFill>
                  <a:srgbClr val="C00000"/>
                </a:solidFill>
                <a:latin typeface="Times New Roman"/>
              </a:rPr>
              <a:t>%</a:t>
            </a:r>
            <a:r>
              <a:rPr lang="ru-RU" sz="1800" b="1" dirty="0">
                <a:solidFill>
                  <a:srgbClr val="C00000"/>
                </a:solidFill>
                <a:latin typeface="Times New Roman"/>
              </a:rPr>
              <a:t> акций (долей) в уставном капитале которых находится государственной	 или муниципальной собственности. </a:t>
            </a:r>
          </a:p>
          <a:p>
            <a:pPr indent="0" algn="just">
              <a:buNone/>
            </a:pPr>
            <a:r>
              <a:rPr lang="ru-RU" sz="1800" b="1" dirty="0">
                <a:solidFill>
                  <a:srgbClr val="C00000"/>
                </a:solidFill>
                <a:latin typeface="Times New Roman"/>
              </a:rPr>
              <a:t>Данной категории разрешено выплачивать в размере </a:t>
            </a:r>
            <a:r>
              <a:rPr lang="ru-RU" sz="1800" b="1" dirty="0">
                <a:latin typeface="Times New Roman"/>
              </a:rPr>
              <a:t>трехкратного среднего месячного заработка</a:t>
            </a:r>
            <a:r>
              <a:rPr lang="ru-RU" sz="1800" dirty="0">
                <a:latin typeface="Times New Roman"/>
              </a:rPr>
              <a:t>, </a:t>
            </a:r>
            <a:r>
              <a:rPr lang="ru-RU" sz="1800" b="1" dirty="0">
                <a:solidFill>
                  <a:srgbClr val="C00000"/>
                </a:solidFill>
                <a:latin typeface="Times New Roman"/>
              </a:rPr>
              <a:t>не более</a:t>
            </a:r>
            <a:r>
              <a:rPr lang="ru-RU" sz="1800" dirty="0">
                <a:solidFill>
                  <a:srgbClr val="C00000"/>
                </a:solidFill>
                <a:latin typeface="Times New Roman"/>
              </a:rPr>
              <a:t>. А при расторжении по соглашению сторон запрещены любые выплаты, в любой форме, в том числе выходного пособия (ч. 3).</a:t>
            </a:r>
          </a:p>
          <a:p>
            <a:pPr indent="342900" algn="just"/>
            <a:r>
              <a:rPr lang="ru-RU" sz="1800" dirty="0">
                <a:latin typeface="Times New Roman"/>
              </a:rPr>
              <a:t>руководители, их заместители, главные бухгалтеры государственных внебюджетных фондов Российской Федерации, территориальных фондов обязательного медицинского страхования, государственных или муниципальных учреждений, государственных или муниципальных унитарных предприятий.</a:t>
            </a:r>
          </a:p>
          <a:p>
            <a:pPr indent="0" algn="just">
              <a:buNone/>
            </a:pPr>
            <a:r>
              <a:rPr lang="ru-RU" sz="1800" b="1" dirty="0">
                <a:solidFill>
                  <a:srgbClr val="C00000"/>
                </a:solidFill>
                <a:latin typeface="Times New Roman"/>
              </a:rPr>
              <a:t>Для данной  категории выплаты в повышенном размере запрещены</a:t>
            </a:r>
            <a:r>
              <a:rPr lang="ru-RU" sz="1800" dirty="0">
                <a:solidFill>
                  <a:srgbClr val="FF0000"/>
                </a:solidFill>
                <a:latin typeface="Times New Roman"/>
              </a:rPr>
              <a:t>.</a:t>
            </a:r>
          </a:p>
          <a:p>
            <a:pPr indent="342900" algn="just"/>
            <a:endParaRPr lang="ru-RU" sz="1800" b="1" dirty="0">
              <a:solidFill>
                <a:srgbClr val="FF0000"/>
              </a:solidFill>
              <a:latin typeface="Times New Roman"/>
            </a:endParaRPr>
          </a:p>
          <a:p>
            <a:endParaRPr lang="ru-RU" sz="1700" b="1" dirty="0">
              <a:solidFill>
                <a:srgbClr val="FF0000"/>
              </a:solidFill>
            </a:endParaRPr>
          </a:p>
        </p:txBody>
      </p:sp>
    </p:spTree>
    <p:extLst>
      <p:ext uri="{BB962C8B-B14F-4D97-AF65-F5344CB8AC3E}">
        <p14:creationId xmlns:p14="http://schemas.microsoft.com/office/powerpoint/2010/main" val="3355913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388" y="123825"/>
            <a:ext cx="8785100" cy="4895850"/>
          </a:xfrm>
        </p:spPr>
        <p:txBody>
          <a:bodyPr/>
          <a:lstStyle/>
          <a:p>
            <a:pPr marL="0" indent="0" algn="ctr">
              <a:buFont typeface="Wingdings 3" pitchFamily="18" charset="2"/>
              <a:buNone/>
              <a:defRPr/>
            </a:pPr>
            <a:r>
              <a:rPr lang="ru-RU" sz="2000" b="1" dirty="0">
                <a:solidFill>
                  <a:schemeClr val="accent3">
                    <a:lumMod val="50000"/>
                  </a:schemeClr>
                </a:solidFill>
              </a:rPr>
              <a:t>СУДЕБНАЯ ЗАЩИТА ПРАВ</a:t>
            </a:r>
          </a:p>
          <a:p>
            <a:pPr marL="0" indent="0" algn="just"/>
            <a:r>
              <a:rPr lang="ru-RU" sz="1800" dirty="0"/>
              <a:t>Дополнены виды заявлений работника по трудовым спорам (</a:t>
            </a:r>
            <a:r>
              <a:rPr lang="ru-RU" sz="1800" b="1" dirty="0">
                <a:solidFill>
                  <a:schemeClr val="accent3">
                    <a:lumMod val="50000"/>
                  </a:schemeClr>
                </a:solidFill>
              </a:rPr>
              <a:t>ст. 391ТК РФ) </a:t>
            </a:r>
            <a:r>
              <a:rPr lang="ru-RU" sz="1800" dirty="0"/>
              <a:t>работника - о восстановлении на работе независимо от оснований прекращения трудового договора, об изменении даты и формулировки причины увольнения, о переводе на другую работу, об оплате за время вынужденного прогула либо о выплате разницы в заработной плате за время выполнения нижеоплачиваемой работы, о неправомерных действиях (бездействии) работодателя при обработке и защите персональных данных работника, </a:t>
            </a:r>
            <a:r>
              <a:rPr lang="ru-RU" sz="1800" b="1" dirty="0">
                <a:solidFill>
                  <a:srgbClr val="0070C0"/>
                </a:solidFill>
              </a:rPr>
              <a:t>о компенсации морального вреда, причиненного работнику неправомерными действиями (бездействием) работодателя;</a:t>
            </a:r>
          </a:p>
          <a:p>
            <a:pPr marL="0" indent="0" algn="just"/>
            <a:r>
              <a:rPr lang="ru-RU" sz="1800" b="1" dirty="0">
                <a:solidFill>
                  <a:schemeClr val="tx1"/>
                </a:solidFill>
              </a:rPr>
              <a:t>Также ст. 391 дополнили частью «</a:t>
            </a:r>
            <a:r>
              <a:rPr lang="ru-RU" sz="1800" b="1" dirty="0">
                <a:solidFill>
                  <a:srgbClr val="0070C0"/>
                </a:solidFill>
              </a:rPr>
              <a:t>При наличии спора о компенсации морального вреда, причиненного работнику вследствие нарушения его трудовых прав, требование о такой компенсации может быть заявлено в суд одновременно с требованием о восстановлении нарушенных трудовых прав </a:t>
            </a:r>
            <a:r>
              <a:rPr lang="ru-RU" sz="1800" b="1" dirty="0">
                <a:solidFill>
                  <a:schemeClr val="accent3">
                    <a:lumMod val="50000"/>
                  </a:schemeClr>
                </a:solidFill>
              </a:rPr>
              <a:t>либо в течение трех месяцев после вступления в законную силу решения суда</a:t>
            </a:r>
            <a:r>
              <a:rPr lang="ru-RU" sz="1800" b="1" dirty="0">
                <a:solidFill>
                  <a:srgbClr val="0070C0"/>
                </a:solidFill>
              </a:rPr>
              <a:t>, которым эти права были восстановлены полностью или частично.»</a:t>
            </a:r>
          </a:p>
          <a:p>
            <a:pPr marL="0" indent="0" algn="just"/>
            <a:endParaRPr lang="ru-RU" sz="1800" b="1" dirty="0">
              <a:solidFill>
                <a:srgbClr val="0070C0"/>
              </a:solidFill>
              <a:latin typeface="Times New Roman"/>
            </a:endParaRPr>
          </a:p>
          <a:p>
            <a:pPr indent="0" algn="just">
              <a:buNone/>
              <a:defRPr/>
            </a:pPr>
            <a:endParaRPr lang="ru-RU" sz="2000" dirty="0">
              <a:latin typeface="Times New Roman"/>
            </a:endParaRPr>
          </a:p>
          <a:p>
            <a:pPr indent="342900" algn="just">
              <a:defRPr/>
            </a:pPr>
            <a:endParaRPr lang="ru-RU" sz="2000" dirty="0">
              <a:latin typeface="Times New Roman"/>
            </a:endParaRPr>
          </a:p>
          <a:p>
            <a:pPr marL="540000" indent="0" algn="just">
              <a:buFont typeface="Wingdings 3" pitchFamily="18" charset="2"/>
              <a:buNone/>
              <a:defRPr/>
            </a:pPr>
            <a:endParaRPr lang="ru-RU" sz="2000" b="1" dirty="0">
              <a:solidFill>
                <a:schemeClr val="accent3">
                  <a:lumMod val="50000"/>
                </a:schemeClr>
              </a:solidFill>
            </a:endParaRPr>
          </a:p>
        </p:txBody>
      </p:sp>
    </p:spTree>
    <p:extLst>
      <p:ext uri="{BB962C8B-B14F-4D97-AF65-F5344CB8AC3E}">
        <p14:creationId xmlns:p14="http://schemas.microsoft.com/office/powerpoint/2010/main" val="3907739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23478"/>
            <a:ext cx="8208912" cy="360040"/>
          </a:xfrm>
        </p:spPr>
        <p:txBody>
          <a:bodyPr>
            <a:noAutofit/>
          </a:bodyPr>
          <a:lstStyle/>
          <a:p>
            <a:pPr marL="0" indent="0" algn="ctr">
              <a:defRPr/>
            </a:pPr>
            <a:r>
              <a:rPr lang="ru-RU" sz="2400" b="1" dirty="0">
                <a:solidFill>
                  <a:schemeClr val="accent3">
                    <a:lumMod val="50000"/>
                  </a:schemeClr>
                </a:solidFill>
              </a:rPr>
              <a:t>СУДЕБНАЯ ЗАЩИТА ПРАВ</a:t>
            </a:r>
          </a:p>
        </p:txBody>
      </p:sp>
      <p:sp>
        <p:nvSpPr>
          <p:cNvPr id="3" name="Объект 2"/>
          <p:cNvSpPr>
            <a:spLocks noGrp="1"/>
          </p:cNvSpPr>
          <p:nvPr>
            <p:ph idx="1"/>
          </p:nvPr>
        </p:nvSpPr>
        <p:spPr>
          <a:xfrm>
            <a:off x="179512" y="627534"/>
            <a:ext cx="8568952" cy="4320480"/>
          </a:xfrm>
        </p:spPr>
        <p:txBody>
          <a:bodyPr/>
          <a:lstStyle/>
          <a:p>
            <a:pPr marL="0" lvl="0" indent="0" algn="just">
              <a:buClr>
                <a:srgbClr val="418AB3"/>
              </a:buClr>
              <a:buNone/>
              <a:defRPr/>
            </a:pPr>
            <a:endParaRPr lang="en-US" sz="1800" b="1" dirty="0">
              <a:solidFill>
                <a:srgbClr val="F69200">
                  <a:lumMod val="50000"/>
                </a:srgbClr>
              </a:solidFill>
            </a:endParaRPr>
          </a:p>
          <a:p>
            <a:pPr marL="0" lvl="0" indent="0" algn="just">
              <a:buClr>
                <a:srgbClr val="418AB3"/>
              </a:buClr>
              <a:buNone/>
              <a:defRPr/>
            </a:pPr>
            <a:r>
              <a:rPr lang="ru-RU" sz="1800" b="1" dirty="0">
                <a:solidFill>
                  <a:srgbClr val="F69200">
                    <a:lumMod val="50000"/>
                  </a:srgbClr>
                </a:solidFill>
              </a:rPr>
              <a:t>Для работодателей</a:t>
            </a:r>
            <a:r>
              <a:rPr lang="en-US" sz="1800" b="1" dirty="0">
                <a:solidFill>
                  <a:srgbClr val="F69200">
                    <a:lumMod val="50000"/>
                  </a:srgbClr>
                </a:solidFill>
              </a:rPr>
              <a:t>:</a:t>
            </a:r>
          </a:p>
          <a:p>
            <a:pPr marL="0" lvl="0" indent="0" algn="just">
              <a:buClr>
                <a:srgbClr val="418AB3"/>
              </a:buClr>
              <a:buNone/>
              <a:defRPr/>
            </a:pPr>
            <a:endParaRPr lang="ru-RU" sz="1800" b="1" dirty="0">
              <a:solidFill>
                <a:srgbClr val="F69200">
                  <a:lumMod val="50000"/>
                </a:srgbClr>
              </a:solidFill>
            </a:endParaRPr>
          </a:p>
          <a:p>
            <a:pPr lvl="0" algn="just">
              <a:buClr>
                <a:srgbClr val="418AB3"/>
              </a:buClr>
              <a:defRPr/>
            </a:pPr>
            <a:r>
              <a:rPr lang="ru-RU" sz="1800" b="1" dirty="0">
                <a:solidFill>
                  <a:srgbClr val="F69200">
                    <a:lumMod val="50000"/>
                  </a:srgbClr>
                </a:solidFill>
              </a:rPr>
              <a:t>Введено обязательное досудебное обжалование решений трудинспекций</a:t>
            </a:r>
            <a:endParaRPr lang="ru-RU" sz="1800" dirty="0">
              <a:solidFill>
                <a:srgbClr val="F69200">
                  <a:lumMod val="50000"/>
                </a:srgbClr>
              </a:solidFill>
            </a:endParaRPr>
          </a:p>
          <a:p>
            <a:pPr marL="255600" lvl="0" indent="0" algn="just">
              <a:buClr>
                <a:srgbClr val="418AB3"/>
              </a:buClr>
              <a:buNone/>
              <a:defRPr/>
            </a:pPr>
            <a:r>
              <a:rPr lang="ru-RU" sz="1800" dirty="0"/>
              <a:t>Контроль в области трудового законодательства вошел в перечень видов контроля, по которым применяется обязательный досудебный порядок обжалования решений органов, действий (бездействия) их должностных лиц.</a:t>
            </a:r>
          </a:p>
          <a:p>
            <a:pPr marL="0" indent="0">
              <a:buNone/>
            </a:pPr>
            <a:endParaRPr lang="ru-RU" b="1" dirty="0">
              <a:solidFill>
                <a:srgbClr val="0070C0"/>
              </a:solidFill>
            </a:endParaRPr>
          </a:p>
        </p:txBody>
      </p:sp>
    </p:spTree>
    <p:extLst>
      <p:ext uri="{BB962C8B-B14F-4D97-AF65-F5344CB8AC3E}">
        <p14:creationId xmlns:p14="http://schemas.microsoft.com/office/powerpoint/2010/main" val="3380635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51470"/>
            <a:ext cx="8856984" cy="4862870"/>
          </a:xfrm>
          <a:prstGeom prst="rect">
            <a:avLst/>
          </a:prstGeom>
        </p:spPr>
        <p:txBody>
          <a:bodyPr wrap="square">
            <a:spAutoFit/>
          </a:bodyPr>
          <a:lstStyle/>
          <a:p>
            <a:pPr algn="ctr"/>
            <a:r>
              <a:rPr lang="ru-RU" sz="2000" b="1" dirty="0">
                <a:solidFill>
                  <a:srgbClr val="F69200">
                    <a:lumMod val="50000"/>
                  </a:srgbClr>
                </a:solidFill>
                <a:latin typeface="Trebuchet MS"/>
                <a:ea typeface="+mj-ea"/>
                <a:cs typeface="+mj-cs"/>
              </a:rPr>
              <a:t>СУДЕБНАЯ ЗАЩИТА ПРАВ</a:t>
            </a:r>
          </a:p>
          <a:p>
            <a:pPr algn="ctr"/>
            <a:r>
              <a:rPr lang="ru-RU" sz="2000" b="1" dirty="0">
                <a:solidFill>
                  <a:srgbClr val="0070C0"/>
                </a:solidFill>
                <a:latin typeface="Trebuchet MS"/>
                <a:ea typeface="+mj-ea"/>
                <a:cs typeface="+mj-cs"/>
              </a:rPr>
              <a:t>Сроки обращения в суд</a:t>
            </a:r>
          </a:p>
          <a:p>
            <a:pPr algn="just"/>
            <a:r>
              <a:rPr lang="ru-RU" b="1" u="sng" dirty="0">
                <a:solidFill>
                  <a:srgbClr val="0070C0"/>
                </a:solidFill>
                <a:latin typeface="+mj-lt"/>
              </a:rPr>
              <a:t>РАБОТНИК</a:t>
            </a:r>
            <a:r>
              <a:rPr lang="en-US" b="1" u="sng" dirty="0">
                <a:solidFill>
                  <a:srgbClr val="0070C0"/>
                </a:solidFill>
                <a:latin typeface="+mj-lt"/>
              </a:rPr>
              <a:t>:</a:t>
            </a:r>
            <a:endParaRPr lang="ru-RU" b="1" u="sng" dirty="0">
              <a:solidFill>
                <a:srgbClr val="0070C0"/>
              </a:solidFill>
              <a:latin typeface="+mj-lt"/>
            </a:endParaRPr>
          </a:p>
          <a:p>
            <a:pPr algn="just"/>
            <a:r>
              <a:rPr lang="ru-RU" dirty="0">
                <a:latin typeface="+mj-lt"/>
              </a:rPr>
              <a:t>-</a:t>
            </a:r>
            <a:r>
              <a:rPr lang="ru-RU" i="1" u="sng" dirty="0">
                <a:latin typeface="+mj-lt"/>
              </a:rPr>
              <a:t>По индивидуальным трудовым спорам </a:t>
            </a:r>
            <a:r>
              <a:rPr lang="ru-RU" dirty="0">
                <a:latin typeface="+mj-lt"/>
              </a:rPr>
              <a:t>- </a:t>
            </a:r>
            <a:r>
              <a:rPr lang="ru-RU" b="1" dirty="0">
                <a:latin typeface="+mj-lt"/>
              </a:rPr>
              <a:t>в течение трех месяцев </a:t>
            </a:r>
            <a:r>
              <a:rPr lang="ru-RU" dirty="0">
                <a:latin typeface="+mj-lt"/>
              </a:rPr>
              <a:t>со дня, когда он узнал или должен был узнать о нарушении своего права</a:t>
            </a:r>
            <a:r>
              <a:rPr lang="en-US" dirty="0">
                <a:latin typeface="+mj-lt"/>
              </a:rPr>
              <a:t>;</a:t>
            </a:r>
            <a:endParaRPr lang="ru-RU" dirty="0">
              <a:latin typeface="+mj-lt"/>
            </a:endParaRPr>
          </a:p>
          <a:p>
            <a:pPr algn="just"/>
            <a:endParaRPr lang="ru-RU" dirty="0">
              <a:latin typeface="+mj-lt"/>
            </a:endParaRPr>
          </a:p>
          <a:p>
            <a:pPr lvl="0" algn="just" defTabSz="342900">
              <a:spcBef>
                <a:spcPts val="0"/>
              </a:spcBef>
              <a:buClr>
                <a:srgbClr val="418AB3"/>
              </a:buClr>
              <a:buSzPct val="80000"/>
              <a:buFontTx/>
              <a:buChar char="-"/>
              <a:defRPr/>
            </a:pPr>
            <a:r>
              <a:rPr lang="ru-RU" i="1" u="sng" dirty="0">
                <a:latin typeface="+mj-lt"/>
              </a:rPr>
              <a:t>по спорам об увольнении</a:t>
            </a:r>
            <a:r>
              <a:rPr lang="ru-RU" i="1" dirty="0">
                <a:latin typeface="+mj-lt"/>
              </a:rPr>
              <a:t> </a:t>
            </a:r>
            <a:r>
              <a:rPr lang="ru-RU" dirty="0">
                <a:latin typeface="+mj-lt"/>
              </a:rPr>
              <a:t>- </a:t>
            </a:r>
            <a:r>
              <a:rPr lang="ru-RU" b="1" dirty="0">
                <a:latin typeface="+mj-lt"/>
              </a:rPr>
              <a:t>в течение одного месяца</a:t>
            </a:r>
            <a:r>
              <a:rPr lang="ru-RU" dirty="0">
                <a:latin typeface="+mj-lt"/>
              </a:rPr>
              <a:t>, </a:t>
            </a:r>
            <a:r>
              <a:rPr lang="ru-RU" dirty="0">
                <a:solidFill>
                  <a:srgbClr val="404040"/>
                </a:solidFill>
                <a:latin typeface="+mj-lt"/>
              </a:rPr>
              <a:t>со дня вручения ему копии приказа об увольнении либо со дня выдачи трудовой книжки или </a:t>
            </a:r>
            <a:r>
              <a:rPr lang="ru-RU" b="1" dirty="0">
                <a:solidFill>
                  <a:schemeClr val="accent3">
                    <a:lumMod val="50000"/>
                  </a:schemeClr>
                </a:solidFill>
                <a:latin typeface="+mj-lt"/>
              </a:rPr>
              <a:t>со дня предоставления работнику в связи с его увольнением сведений о трудовой деятельности</a:t>
            </a:r>
            <a:r>
              <a:rPr lang="ru-RU" dirty="0">
                <a:solidFill>
                  <a:srgbClr val="404040"/>
                </a:solidFill>
                <a:latin typeface="+mj-lt"/>
              </a:rPr>
              <a:t> (</a:t>
            </a:r>
            <a:r>
              <a:rPr lang="ru-RU" dirty="0">
                <a:solidFill>
                  <a:srgbClr val="0000FF"/>
                </a:solidFill>
                <a:latin typeface="+mj-lt"/>
                <a:hlinkClick r:id="rId2"/>
              </a:rPr>
              <a:t>статья 66.1</a:t>
            </a:r>
            <a:r>
              <a:rPr lang="ru-RU" dirty="0">
                <a:solidFill>
                  <a:srgbClr val="404040"/>
                </a:solidFill>
                <a:latin typeface="+mj-lt"/>
              </a:rPr>
              <a:t> настоящего Кодекса) </a:t>
            </a:r>
            <a:r>
              <a:rPr lang="ru-RU" b="1" dirty="0">
                <a:solidFill>
                  <a:schemeClr val="accent3">
                    <a:lumMod val="50000"/>
                  </a:schemeClr>
                </a:solidFill>
                <a:latin typeface="+mj-lt"/>
              </a:rPr>
              <a:t>у работодателя по последнему месту работы</a:t>
            </a:r>
            <a:r>
              <a:rPr lang="ru-RU" dirty="0">
                <a:solidFill>
                  <a:schemeClr val="accent3">
                    <a:lumMod val="50000"/>
                  </a:schemeClr>
                </a:solidFill>
                <a:latin typeface="+mj-lt"/>
              </a:rPr>
              <a:t>.</a:t>
            </a:r>
            <a:r>
              <a:rPr lang="ru-RU" dirty="0">
                <a:solidFill>
                  <a:srgbClr val="404040"/>
                </a:solidFill>
                <a:latin typeface="+mj-lt"/>
              </a:rPr>
              <a:t>(</a:t>
            </a:r>
            <a:r>
              <a:rPr lang="ru-RU" dirty="0">
                <a:solidFill>
                  <a:srgbClr val="0070C0"/>
                </a:solidFill>
                <a:latin typeface="+mj-lt"/>
              </a:rPr>
              <a:t>ч. 1 ст. 392 ТК РФ дополнена с 01.01.2020 </a:t>
            </a:r>
            <a:r>
              <a:rPr lang="ru-RU" dirty="0">
                <a:solidFill>
                  <a:srgbClr val="404040"/>
                </a:solidFill>
                <a:latin typeface="+mj-lt"/>
              </a:rPr>
              <a:t>)</a:t>
            </a:r>
            <a:r>
              <a:rPr lang="en-US" dirty="0">
                <a:solidFill>
                  <a:srgbClr val="404040"/>
                </a:solidFill>
                <a:latin typeface="+mj-lt"/>
              </a:rPr>
              <a:t>;</a:t>
            </a:r>
            <a:endParaRPr lang="ru-RU" dirty="0">
              <a:solidFill>
                <a:srgbClr val="404040"/>
              </a:solidFill>
              <a:latin typeface="+mj-lt"/>
            </a:endParaRPr>
          </a:p>
          <a:p>
            <a:pPr lvl="0" algn="just" defTabSz="342900">
              <a:spcBef>
                <a:spcPts val="0"/>
              </a:spcBef>
              <a:buClr>
                <a:srgbClr val="418AB3"/>
              </a:buClr>
              <a:buSzPct val="80000"/>
              <a:buFontTx/>
              <a:buChar char="-"/>
              <a:defRPr/>
            </a:pPr>
            <a:endParaRPr lang="en-US" dirty="0">
              <a:solidFill>
                <a:srgbClr val="404040"/>
              </a:solidFill>
              <a:latin typeface="+mj-lt"/>
            </a:endParaRPr>
          </a:p>
          <a:p>
            <a:pPr marL="285750" indent="-285750" algn="just">
              <a:buFontTx/>
              <a:buChar char="-"/>
            </a:pPr>
            <a:r>
              <a:rPr lang="ru-RU" i="1" u="sng" dirty="0">
                <a:solidFill>
                  <a:srgbClr val="404040"/>
                </a:solidFill>
                <a:latin typeface="+mj-lt"/>
              </a:rPr>
              <a:t>по спорам о невыплате или неполной выплате ЗП и других причитающихся выплат</a:t>
            </a:r>
            <a:r>
              <a:rPr lang="ru-RU" dirty="0">
                <a:solidFill>
                  <a:srgbClr val="404040"/>
                </a:solidFill>
                <a:latin typeface="+mj-lt"/>
              </a:rPr>
              <a:t>  - </a:t>
            </a:r>
            <a:r>
              <a:rPr lang="ru-RU" b="1" dirty="0">
                <a:solidFill>
                  <a:srgbClr val="404040"/>
                </a:solidFill>
                <a:latin typeface="+mj-lt"/>
              </a:rPr>
              <a:t>в течение года</a:t>
            </a:r>
            <a:r>
              <a:rPr lang="ru-RU" dirty="0">
                <a:solidFill>
                  <a:srgbClr val="404040"/>
                </a:solidFill>
                <a:latin typeface="+mj-lt"/>
              </a:rPr>
              <a:t> со </a:t>
            </a:r>
            <a:r>
              <a:rPr lang="ru-RU" dirty="0">
                <a:latin typeface="Times New Roman"/>
              </a:rPr>
              <a:t>дня установленного срока выплаты указанных сумм</a:t>
            </a:r>
            <a:r>
              <a:rPr lang="en-US" dirty="0">
                <a:latin typeface="Times New Roman"/>
              </a:rPr>
              <a:t>;</a:t>
            </a:r>
            <a:endParaRPr lang="ru-RU" dirty="0">
              <a:latin typeface="Times New Roman"/>
            </a:endParaRPr>
          </a:p>
          <a:p>
            <a:pPr marL="285750" indent="-285750" algn="just">
              <a:buFontTx/>
              <a:buChar char="-"/>
            </a:pPr>
            <a:endParaRPr lang="ru-RU" dirty="0">
              <a:latin typeface="Times New Roman"/>
            </a:endParaRPr>
          </a:p>
          <a:p>
            <a:pPr algn="just"/>
            <a:r>
              <a:rPr lang="ru-RU" dirty="0">
                <a:solidFill>
                  <a:srgbClr val="404040"/>
                </a:solidFill>
                <a:latin typeface="+mj-lt"/>
              </a:rPr>
              <a:t>-</a:t>
            </a:r>
            <a:r>
              <a:rPr lang="ru-RU" i="1" u="sng" dirty="0">
                <a:solidFill>
                  <a:srgbClr val="404040"/>
                </a:solidFill>
                <a:latin typeface="+mj-lt"/>
              </a:rPr>
              <a:t>По компенсации морального вреда </a:t>
            </a:r>
            <a:r>
              <a:rPr lang="ru-RU" dirty="0">
                <a:solidFill>
                  <a:srgbClr val="404040"/>
                </a:solidFill>
                <a:latin typeface="+mj-lt"/>
              </a:rPr>
              <a:t>– можно </a:t>
            </a:r>
            <a:r>
              <a:rPr lang="ru-RU" b="1" dirty="0">
                <a:solidFill>
                  <a:schemeClr val="accent3">
                    <a:lumMod val="50000"/>
                  </a:schemeClr>
                </a:solidFill>
                <a:latin typeface="Times New Roman"/>
              </a:rPr>
              <a:t>в течение трех месяцев после вступления в законную силу решения суда (</a:t>
            </a:r>
            <a:r>
              <a:rPr lang="ru-RU" b="1" dirty="0">
                <a:solidFill>
                  <a:srgbClr val="0070C0"/>
                </a:solidFill>
                <a:latin typeface="Times New Roman"/>
              </a:rPr>
              <a:t>действует с 16.04.2021</a:t>
            </a:r>
            <a:r>
              <a:rPr lang="ru-RU" b="1" dirty="0">
                <a:solidFill>
                  <a:schemeClr val="accent3">
                    <a:lumMod val="50000"/>
                  </a:schemeClr>
                </a:solidFill>
                <a:latin typeface="Times New Roman"/>
              </a:rPr>
              <a:t>)</a:t>
            </a:r>
            <a:endParaRPr lang="ru-RU" dirty="0">
              <a:solidFill>
                <a:schemeClr val="accent3">
                  <a:lumMod val="50000"/>
                </a:schemeClr>
              </a:solidFill>
            </a:endParaRPr>
          </a:p>
        </p:txBody>
      </p:sp>
    </p:spTree>
    <p:extLst>
      <p:ext uri="{BB962C8B-B14F-4D97-AF65-F5344CB8AC3E}">
        <p14:creationId xmlns:p14="http://schemas.microsoft.com/office/powerpoint/2010/main" val="1031637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51470"/>
            <a:ext cx="8856984" cy="4585871"/>
          </a:xfrm>
          <a:prstGeom prst="rect">
            <a:avLst/>
          </a:prstGeom>
        </p:spPr>
        <p:txBody>
          <a:bodyPr wrap="square">
            <a:spAutoFit/>
          </a:bodyPr>
          <a:lstStyle/>
          <a:p>
            <a:pPr algn="ctr"/>
            <a:r>
              <a:rPr lang="ru-RU" sz="2000" b="1" dirty="0">
                <a:solidFill>
                  <a:srgbClr val="F69200">
                    <a:lumMod val="50000"/>
                  </a:srgbClr>
                </a:solidFill>
                <a:latin typeface="Trebuchet MS"/>
              </a:rPr>
              <a:t>СУДЕБНАЯ ЗАЩИТА ПРАВ</a:t>
            </a:r>
          </a:p>
          <a:p>
            <a:pPr algn="ctr"/>
            <a:r>
              <a:rPr lang="ru-RU" sz="2000" b="1" dirty="0">
                <a:solidFill>
                  <a:srgbClr val="0070C0"/>
                </a:solidFill>
                <a:latin typeface="Trebuchet MS"/>
              </a:rPr>
              <a:t>Сроки обращения в суд</a:t>
            </a:r>
          </a:p>
          <a:p>
            <a:pPr algn="just"/>
            <a:r>
              <a:rPr lang="ru-RU" b="1" u="sng" dirty="0">
                <a:solidFill>
                  <a:srgbClr val="0070C0"/>
                </a:solidFill>
                <a:latin typeface="Trebuchet MS"/>
              </a:rPr>
              <a:t>РАБОТОДАТЕЛЬ</a:t>
            </a:r>
            <a:r>
              <a:rPr lang="en-US" b="1" u="sng" dirty="0">
                <a:solidFill>
                  <a:srgbClr val="0070C0"/>
                </a:solidFill>
                <a:latin typeface="Trebuchet MS"/>
              </a:rPr>
              <a:t>:</a:t>
            </a:r>
            <a:endParaRPr lang="ru-RU" b="1" u="sng" dirty="0">
              <a:solidFill>
                <a:srgbClr val="0070C0"/>
              </a:solidFill>
              <a:latin typeface="Trebuchet MS"/>
            </a:endParaRPr>
          </a:p>
          <a:p>
            <a:pPr indent="342900" algn="just"/>
            <a:r>
              <a:rPr lang="ru-RU" i="1" u="sng" dirty="0">
                <a:latin typeface="Times New Roman"/>
              </a:rPr>
              <a:t>по спорам о возмещении работником ущерба</a:t>
            </a:r>
            <a:r>
              <a:rPr lang="ru-RU" dirty="0">
                <a:latin typeface="Times New Roman"/>
              </a:rPr>
              <a:t>, причиненного работодателю, </a:t>
            </a:r>
            <a:r>
              <a:rPr lang="ru-RU" b="1" dirty="0">
                <a:latin typeface="Times New Roman"/>
              </a:rPr>
              <a:t>в течение одного года</a:t>
            </a:r>
            <a:r>
              <a:rPr lang="ru-RU" dirty="0">
                <a:latin typeface="Times New Roman"/>
              </a:rPr>
              <a:t> со дня обнаружения причиненного ущерба.</a:t>
            </a:r>
          </a:p>
          <a:p>
            <a:pPr algn="just"/>
            <a:endParaRPr lang="ru-RU" dirty="0">
              <a:solidFill>
                <a:srgbClr val="F69200">
                  <a:lumMod val="50000"/>
                </a:srgbClr>
              </a:solidFill>
              <a:latin typeface="Times New Roman"/>
            </a:endParaRPr>
          </a:p>
          <a:p>
            <a:pPr indent="342900" algn="just"/>
            <a:r>
              <a:rPr lang="ru-RU" dirty="0">
                <a:solidFill>
                  <a:srgbClr val="F69200">
                    <a:lumMod val="50000"/>
                  </a:srgbClr>
                </a:solidFill>
                <a:latin typeface="Times New Roman"/>
              </a:rPr>
              <a:t>При наличии </a:t>
            </a:r>
            <a:r>
              <a:rPr lang="ru-RU" dirty="0">
                <a:latin typeface="Times New Roman"/>
              </a:rPr>
              <a:t>заключенного между работником и работодателем </a:t>
            </a:r>
            <a:r>
              <a:rPr lang="ru-RU" b="1" dirty="0">
                <a:solidFill>
                  <a:schemeClr val="accent3">
                    <a:lumMod val="50000"/>
                  </a:schemeClr>
                </a:solidFill>
                <a:latin typeface="Times New Roman"/>
              </a:rPr>
              <a:t>соглашения о добровольном возмещении работником ущерба </a:t>
            </a:r>
            <a:r>
              <a:rPr lang="ru-RU" dirty="0">
                <a:latin typeface="Times New Roman"/>
              </a:rPr>
              <a:t>с рассрочкой платежа годичный срок для обращения работодателя в суд исчисляется </a:t>
            </a:r>
            <a:r>
              <a:rPr lang="ru-RU" b="1" dirty="0">
                <a:latin typeface="Times New Roman"/>
              </a:rPr>
              <a:t>с момента, когда работник должен был возместить ущерб </a:t>
            </a:r>
            <a:r>
              <a:rPr lang="ru-RU" dirty="0">
                <a:latin typeface="Times New Roman"/>
              </a:rPr>
              <a:t>(внести очередной платеж), </a:t>
            </a:r>
            <a:r>
              <a:rPr lang="ru-RU" b="1" dirty="0">
                <a:latin typeface="Times New Roman"/>
              </a:rPr>
              <a:t>но не сделал этого.</a:t>
            </a:r>
          </a:p>
          <a:p>
            <a:pPr algn="ctr"/>
            <a:r>
              <a:rPr lang="ru-RU" dirty="0">
                <a:solidFill>
                  <a:srgbClr val="0070C0"/>
                </a:solidFill>
                <a:latin typeface="Times New Roman"/>
              </a:rPr>
              <a:t>"Обзор практики рассмотрения судами дел о материальной ответственности работника"</a:t>
            </a:r>
          </a:p>
          <a:p>
            <a:pPr algn="ctr"/>
            <a:r>
              <a:rPr lang="ru-RU" dirty="0">
                <a:solidFill>
                  <a:srgbClr val="0070C0"/>
                </a:solidFill>
                <a:latin typeface="Times New Roman"/>
              </a:rPr>
              <a:t>(утв. Президиумом Верховного Суда РФ 05.12.2018)</a:t>
            </a:r>
          </a:p>
          <a:p>
            <a:pPr algn="just"/>
            <a:endParaRPr lang="ru-RU" dirty="0">
              <a:solidFill>
                <a:srgbClr val="F69200">
                  <a:lumMod val="50000"/>
                </a:srgbClr>
              </a:solidFill>
            </a:endParaRPr>
          </a:p>
          <a:p>
            <a:pPr indent="342900" algn="just"/>
            <a:r>
              <a:rPr lang="ru-RU" dirty="0">
                <a:latin typeface="Times New Roman"/>
              </a:rPr>
              <a:t>При пропуске по уважительным причинам сроков, установленных </a:t>
            </a:r>
            <a:r>
              <a:rPr lang="ru-RU" dirty="0">
                <a:solidFill>
                  <a:srgbClr val="0000FF"/>
                </a:solidFill>
                <a:latin typeface="Times New Roman"/>
                <a:hlinkClick r:id="rId2"/>
              </a:rPr>
              <a:t>частями первой</a:t>
            </a:r>
            <a:r>
              <a:rPr lang="ru-RU" dirty="0">
                <a:latin typeface="Times New Roman"/>
              </a:rPr>
              <a:t>, </a:t>
            </a:r>
            <a:r>
              <a:rPr lang="ru-RU" dirty="0">
                <a:solidFill>
                  <a:srgbClr val="0000FF"/>
                </a:solidFill>
                <a:latin typeface="Times New Roman"/>
                <a:hlinkClick r:id="rId3"/>
              </a:rPr>
              <a:t>второй</a:t>
            </a:r>
            <a:r>
              <a:rPr lang="ru-RU" dirty="0">
                <a:latin typeface="Times New Roman"/>
              </a:rPr>
              <a:t>, </a:t>
            </a:r>
            <a:r>
              <a:rPr lang="ru-RU" dirty="0">
                <a:solidFill>
                  <a:srgbClr val="0000FF"/>
                </a:solidFill>
                <a:latin typeface="Times New Roman"/>
                <a:hlinkClick r:id="rId4"/>
              </a:rPr>
              <a:t>третьей</a:t>
            </a:r>
            <a:r>
              <a:rPr lang="ru-RU" dirty="0">
                <a:latin typeface="Times New Roman"/>
              </a:rPr>
              <a:t> и </a:t>
            </a:r>
            <a:r>
              <a:rPr lang="ru-RU" dirty="0">
                <a:solidFill>
                  <a:srgbClr val="0000FF"/>
                </a:solidFill>
                <a:latin typeface="Times New Roman"/>
                <a:hlinkClick r:id="rId5"/>
              </a:rPr>
              <a:t>четвертой</a:t>
            </a:r>
            <a:r>
              <a:rPr lang="ru-RU" dirty="0">
                <a:latin typeface="Times New Roman"/>
              </a:rPr>
              <a:t> настоящей статьи, они могут быть восстановлены судом.</a:t>
            </a:r>
          </a:p>
          <a:p>
            <a:pPr algn="just"/>
            <a:endParaRPr lang="ru-RU" dirty="0">
              <a:solidFill>
                <a:srgbClr val="F69200">
                  <a:lumMod val="50000"/>
                </a:srgbClr>
              </a:solidFill>
            </a:endParaRPr>
          </a:p>
        </p:txBody>
      </p:sp>
    </p:spTree>
    <p:extLst>
      <p:ext uri="{BB962C8B-B14F-4D97-AF65-F5344CB8AC3E}">
        <p14:creationId xmlns:p14="http://schemas.microsoft.com/office/powerpoint/2010/main" val="22322506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17410" name="AutoShape 2"/>
          <p:cNvSpPr>
            <a:spLocks noChangeArrowheads="1"/>
          </p:cNvSpPr>
          <p:nvPr/>
        </p:nvSpPr>
        <p:spPr bwMode="auto">
          <a:xfrm>
            <a:off x="304800" y="285750"/>
            <a:ext cx="8610600" cy="4114800"/>
          </a:xfrm>
          <a:prstGeom prst="flowChartMultidocument">
            <a:avLst/>
          </a:prstGeom>
          <a:noFill/>
          <a:ln w="9525">
            <a:solidFill>
              <a:schemeClr val="tx1"/>
            </a:solidFill>
            <a:miter lim="800000"/>
            <a:headEnd/>
            <a:tailEnd/>
          </a:ln>
          <a:effectLst/>
        </p:spPr>
        <p:txBody>
          <a:bodyPr wrap="none" anchor="ctr"/>
          <a:lstStyle/>
          <a:p>
            <a:pPr algn="r" defTabSz="914400" eaLnBrk="1" fontAlgn="auto" hangingPunct="1">
              <a:spcBef>
                <a:spcPts val="0"/>
              </a:spcBef>
              <a:spcAft>
                <a:spcPts val="0"/>
              </a:spcAft>
              <a:defRPr/>
            </a:pPr>
            <a:endParaRPr lang="ru-RU" sz="4000" dirty="0">
              <a:solidFill>
                <a:srgbClr val="FF0101"/>
              </a:solidFill>
              <a:effectLst>
                <a:outerShdw blurRad="38100" dist="38100" dir="2700000" algn="tl">
                  <a:srgbClr val="000000"/>
                </a:outerShdw>
              </a:effectLst>
              <a:latin typeface="Times New Roman" pitchFamily="18" charset="0"/>
            </a:endParaRPr>
          </a:p>
          <a:p>
            <a:pPr algn="r" defTabSz="914400" eaLnBrk="1" fontAlgn="auto" hangingPunct="1">
              <a:spcBef>
                <a:spcPts val="0"/>
              </a:spcBef>
              <a:spcAft>
                <a:spcPts val="0"/>
              </a:spcAft>
              <a:defRPr/>
            </a:pPr>
            <a:r>
              <a:rPr lang="ru-RU" sz="6000" dirty="0">
                <a:solidFill>
                  <a:srgbClr val="FF0101"/>
                </a:solidFill>
                <a:effectLst>
                  <a:outerShdw blurRad="38100" dist="38100" dir="2700000" algn="tl">
                    <a:srgbClr val="000000"/>
                  </a:outerShdw>
                </a:effectLst>
                <a:latin typeface="Times New Roman" pitchFamily="18" charset="0"/>
              </a:rPr>
              <a:t>Спасибо за внимание</a:t>
            </a:r>
          </a:p>
          <a:p>
            <a:pPr algn="r" defTabSz="914400" eaLnBrk="1" fontAlgn="auto" hangingPunct="1">
              <a:spcBef>
                <a:spcPts val="0"/>
              </a:spcBef>
              <a:spcAft>
                <a:spcPts val="0"/>
              </a:spcAft>
              <a:defRPr/>
            </a:pPr>
            <a:endParaRPr lang="ru-RU" sz="2000" dirty="0">
              <a:solidFill>
                <a:srgbClr val="FF0101"/>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130587022"/>
      </p:ext>
    </p:extLst>
  </p:cSld>
  <p:clrMapOvr>
    <a:masterClrMapping/>
  </p:clrMapOvr>
  <p:transition/>
</p:sld>
</file>

<file path=ppt/theme/theme1.xml><?xml version="1.0" encoding="utf-8"?>
<a:theme xmlns:a="http://schemas.openxmlformats.org/drawingml/2006/main" name="Аспект">
  <a:themeElements>
    <a:clrScheme name="Индикатор">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7519</TotalTime>
  <Words>3596</Words>
  <Application>Microsoft Office PowerPoint</Application>
  <PresentationFormat>Экран (16:9)</PresentationFormat>
  <Paragraphs>254</Paragraphs>
  <Slides>35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35</vt:i4>
      </vt:variant>
    </vt:vector>
  </HeadingPairs>
  <TitlesOfParts>
    <vt:vector size="43" baseType="lpstr">
      <vt:lpstr>Arial</vt:lpstr>
      <vt:lpstr>Calibri</vt:lpstr>
      <vt:lpstr>Times New Roman</vt:lpstr>
      <vt:lpstr>Trebuchet MS</vt:lpstr>
      <vt:lpstr>Wingdings</vt:lpstr>
      <vt:lpstr>Wingdings 3</vt:lpstr>
      <vt:lpstr>Аспект</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СУДЕБНАЯ ЗАЩИТА ПРАВ</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a.sinyakov</dc:creator>
  <cp:lastModifiedBy>User</cp:lastModifiedBy>
  <cp:revision>333</cp:revision>
  <dcterms:created xsi:type="dcterms:W3CDTF">2020-12-24T07:41:03Z</dcterms:created>
  <dcterms:modified xsi:type="dcterms:W3CDTF">2026-05-27T19:04:50Z</dcterms:modified>
</cp:coreProperties>
</file>